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32"/>
  </p:notesMasterIdLst>
  <p:sldIdLst>
    <p:sldId id="257" r:id="rId2"/>
    <p:sldId id="1040" r:id="rId3"/>
    <p:sldId id="621" r:id="rId4"/>
    <p:sldId id="615" r:id="rId5"/>
    <p:sldId id="506" r:id="rId6"/>
    <p:sldId id="791" r:id="rId7"/>
    <p:sldId id="793" r:id="rId8"/>
    <p:sldId id="285" r:id="rId9"/>
    <p:sldId id="286" r:id="rId10"/>
    <p:sldId id="1287" r:id="rId11"/>
    <p:sldId id="291" r:id="rId12"/>
    <p:sldId id="1506" r:id="rId13"/>
    <p:sldId id="829" r:id="rId14"/>
    <p:sldId id="673" r:id="rId15"/>
    <p:sldId id="674" r:id="rId16"/>
    <p:sldId id="1516" r:id="rId17"/>
    <p:sldId id="1517" r:id="rId18"/>
    <p:sldId id="1510" r:id="rId19"/>
    <p:sldId id="1511" r:id="rId20"/>
    <p:sldId id="1512" r:id="rId21"/>
    <p:sldId id="1513" r:id="rId22"/>
    <p:sldId id="1514" r:id="rId23"/>
    <p:sldId id="1515" r:id="rId24"/>
    <p:sldId id="1518" r:id="rId25"/>
    <p:sldId id="1519" r:id="rId26"/>
    <p:sldId id="1520" r:id="rId27"/>
    <p:sldId id="1521" r:id="rId28"/>
    <p:sldId id="1522" r:id="rId29"/>
    <p:sldId id="1524" r:id="rId30"/>
    <p:sldId id="1523" r:id="rId31"/>
    <p:sldId id="1508" r:id="rId32"/>
    <p:sldId id="1507" r:id="rId33"/>
    <p:sldId id="1126" r:id="rId34"/>
    <p:sldId id="1509" r:id="rId35"/>
    <p:sldId id="379" r:id="rId36"/>
    <p:sldId id="551" r:id="rId37"/>
    <p:sldId id="554" r:id="rId38"/>
    <p:sldId id="1525" r:id="rId39"/>
    <p:sldId id="1474" r:id="rId40"/>
    <p:sldId id="1475" r:id="rId41"/>
    <p:sldId id="1476" r:id="rId42"/>
    <p:sldId id="1477" r:id="rId43"/>
    <p:sldId id="1478" r:id="rId44"/>
    <p:sldId id="1494" r:id="rId45"/>
    <p:sldId id="1479" r:id="rId46"/>
    <p:sldId id="1480" r:id="rId47"/>
    <p:sldId id="1481" r:id="rId48"/>
    <p:sldId id="386" r:id="rId49"/>
    <p:sldId id="1498" r:id="rId50"/>
    <p:sldId id="654" r:id="rId51"/>
    <p:sldId id="397" r:id="rId52"/>
    <p:sldId id="1499" r:id="rId53"/>
    <p:sldId id="657" r:id="rId54"/>
    <p:sldId id="851" r:id="rId55"/>
    <p:sldId id="331" r:id="rId56"/>
    <p:sldId id="1205" r:id="rId57"/>
    <p:sldId id="914" r:id="rId58"/>
    <p:sldId id="852" r:id="rId59"/>
    <p:sldId id="1245" r:id="rId60"/>
    <p:sldId id="1156" r:id="rId61"/>
    <p:sldId id="1465" r:id="rId62"/>
    <p:sldId id="1466" r:id="rId63"/>
    <p:sldId id="1394" r:id="rId64"/>
    <p:sldId id="1395" r:id="rId65"/>
    <p:sldId id="1401" r:id="rId66"/>
    <p:sldId id="1402" r:id="rId67"/>
    <p:sldId id="1244" r:id="rId68"/>
    <p:sldId id="1285" r:id="rId69"/>
    <p:sldId id="1159" r:id="rId70"/>
    <p:sldId id="686" r:id="rId71"/>
    <p:sldId id="1207" r:id="rId72"/>
    <p:sldId id="1356" r:id="rId73"/>
    <p:sldId id="1357" r:id="rId74"/>
    <p:sldId id="302" r:id="rId75"/>
    <p:sldId id="1421" r:id="rId76"/>
    <p:sldId id="1130" r:id="rId77"/>
    <p:sldId id="1203" r:id="rId78"/>
    <p:sldId id="1263" r:id="rId79"/>
    <p:sldId id="1265" r:id="rId80"/>
    <p:sldId id="305" r:id="rId81"/>
    <p:sldId id="1266" r:id="rId82"/>
    <p:sldId id="306" r:id="rId83"/>
    <p:sldId id="308" r:id="rId84"/>
    <p:sldId id="1131" r:id="rId85"/>
    <p:sldId id="1267" r:id="rId86"/>
    <p:sldId id="1132" r:id="rId87"/>
    <p:sldId id="1268" r:id="rId88"/>
    <p:sldId id="1133" r:id="rId89"/>
    <p:sldId id="313" r:id="rId90"/>
    <p:sldId id="1204" r:id="rId91"/>
    <p:sldId id="1134" r:id="rId92"/>
    <p:sldId id="1242" r:id="rId93"/>
    <p:sldId id="1289" r:id="rId94"/>
    <p:sldId id="1135" r:id="rId95"/>
    <p:sldId id="1136" r:id="rId96"/>
    <p:sldId id="1209" r:id="rId97"/>
    <p:sldId id="1269" r:id="rId98"/>
    <p:sldId id="1137" r:id="rId99"/>
    <p:sldId id="1270" r:id="rId100"/>
    <p:sldId id="1138" r:id="rId101"/>
    <p:sldId id="1139" r:id="rId102"/>
    <p:sldId id="1140" r:id="rId103"/>
    <p:sldId id="1078" r:id="rId104"/>
    <p:sldId id="1141" r:id="rId105"/>
    <p:sldId id="1142" r:id="rId106"/>
    <p:sldId id="1143" r:id="rId107"/>
    <p:sldId id="1388" r:id="rId108"/>
    <p:sldId id="1154" r:id="rId109"/>
    <p:sldId id="1144" r:id="rId110"/>
    <p:sldId id="1155" r:id="rId111"/>
    <p:sldId id="1145" r:id="rId112"/>
    <p:sldId id="1146" r:id="rId113"/>
    <p:sldId id="1147" r:id="rId114"/>
    <p:sldId id="1061" r:id="rId115"/>
    <p:sldId id="1062" r:id="rId116"/>
    <p:sldId id="1063" r:id="rId117"/>
    <p:sldId id="1253" r:id="rId118"/>
    <p:sldId id="1254" r:id="rId119"/>
    <p:sldId id="1255" r:id="rId120"/>
    <p:sldId id="1256" r:id="rId121"/>
    <p:sldId id="1500" r:id="rId122"/>
    <p:sldId id="1501" r:id="rId123"/>
    <p:sldId id="1257" r:id="rId124"/>
    <p:sldId id="1258" r:id="rId125"/>
    <p:sldId id="1259" r:id="rId126"/>
    <p:sldId id="1260" r:id="rId127"/>
    <p:sldId id="1261" r:id="rId128"/>
    <p:sldId id="1170" r:id="rId129"/>
    <p:sldId id="1064" r:id="rId130"/>
    <p:sldId id="1065" r:id="rId131"/>
    <p:sldId id="1447" r:id="rId132"/>
    <p:sldId id="1358" r:id="rId133"/>
    <p:sldId id="1425" r:id="rId134"/>
    <p:sldId id="1441" r:id="rId135"/>
    <p:sldId id="1392" r:id="rId136"/>
    <p:sldId id="1420" r:id="rId137"/>
    <p:sldId id="360" r:id="rId138"/>
    <p:sldId id="801" r:id="rId139"/>
    <p:sldId id="1262" r:id="rId140"/>
    <p:sldId id="362" r:id="rId141"/>
    <p:sldId id="507" r:id="rId142"/>
    <p:sldId id="591" r:id="rId143"/>
    <p:sldId id="385" r:id="rId144"/>
    <p:sldId id="1125" r:id="rId145"/>
    <p:sldId id="387" r:id="rId146"/>
    <p:sldId id="388" r:id="rId147"/>
    <p:sldId id="527" r:id="rId148"/>
    <p:sldId id="529" r:id="rId149"/>
    <p:sldId id="393" r:id="rId150"/>
    <p:sldId id="395" r:id="rId151"/>
    <p:sldId id="947" r:id="rId152"/>
    <p:sldId id="1424" r:id="rId153"/>
    <p:sldId id="702" r:id="rId154"/>
    <p:sldId id="531" r:id="rId155"/>
    <p:sldId id="1362" r:id="rId156"/>
    <p:sldId id="1363" r:id="rId157"/>
    <p:sldId id="949" r:id="rId158"/>
    <p:sldId id="950" r:id="rId159"/>
    <p:sldId id="853" r:id="rId160"/>
    <p:sldId id="1102" r:id="rId161"/>
    <p:sldId id="816" r:id="rId162"/>
    <p:sldId id="414" r:id="rId163"/>
    <p:sldId id="545" r:id="rId164"/>
    <p:sldId id="533" r:id="rId165"/>
    <p:sldId id="534" r:id="rId166"/>
    <p:sldId id="542" r:id="rId167"/>
    <p:sldId id="543" r:id="rId168"/>
    <p:sldId id="1361" r:id="rId169"/>
    <p:sldId id="544" r:id="rId170"/>
    <p:sldId id="1295" r:id="rId171"/>
    <p:sldId id="546" r:id="rId172"/>
    <p:sldId id="522" r:id="rId173"/>
    <p:sldId id="523" r:id="rId174"/>
    <p:sldId id="809" r:id="rId175"/>
    <p:sldId id="526" r:id="rId176"/>
    <p:sldId id="1387" r:id="rId177"/>
    <p:sldId id="524" r:id="rId178"/>
    <p:sldId id="548" r:id="rId179"/>
    <p:sldId id="646" r:id="rId180"/>
    <p:sldId id="647" r:id="rId181"/>
    <p:sldId id="773" r:id="rId182"/>
    <p:sldId id="772" r:id="rId183"/>
    <p:sldId id="549" r:id="rId184"/>
    <p:sldId id="550" r:id="rId185"/>
    <p:sldId id="547" r:id="rId186"/>
    <p:sldId id="515" r:id="rId187"/>
    <p:sldId id="516" r:id="rId188"/>
    <p:sldId id="517" r:id="rId189"/>
    <p:sldId id="555" r:id="rId190"/>
    <p:sldId id="1386" r:id="rId191"/>
    <p:sldId id="558" r:id="rId192"/>
    <p:sldId id="1467" r:id="rId193"/>
    <p:sldId id="1468" r:id="rId194"/>
    <p:sldId id="1419" r:id="rId195"/>
    <p:sldId id="562" r:id="rId196"/>
    <p:sldId id="563" r:id="rId197"/>
    <p:sldId id="1296" r:id="rId198"/>
    <p:sldId id="1335" r:id="rId199"/>
    <p:sldId id="1336" r:id="rId200"/>
    <p:sldId id="625" r:id="rId201"/>
    <p:sldId id="1150" r:id="rId202"/>
    <p:sldId id="1240" r:id="rId203"/>
    <p:sldId id="1414" r:id="rId204"/>
    <p:sldId id="1444" r:id="rId205"/>
    <p:sldId id="1152" r:id="rId206"/>
    <p:sldId id="1153" r:id="rId207"/>
    <p:sldId id="436" r:id="rId208"/>
    <p:sldId id="402" r:id="rId209"/>
    <p:sldId id="403" r:id="rId210"/>
    <p:sldId id="404" r:id="rId211"/>
    <p:sldId id="1075" r:id="rId212"/>
    <p:sldId id="1076" r:id="rId213"/>
    <p:sldId id="1219" r:id="rId214"/>
    <p:sldId id="421" r:id="rId215"/>
    <p:sldId id="564" r:id="rId216"/>
    <p:sldId id="1364" r:id="rId217"/>
    <p:sldId id="826" r:id="rId218"/>
    <p:sldId id="566" r:id="rId219"/>
    <p:sldId id="1211" r:id="rId220"/>
    <p:sldId id="1430" r:id="rId221"/>
    <p:sldId id="1460" r:id="rId222"/>
    <p:sldId id="820" r:id="rId223"/>
    <p:sldId id="821" r:id="rId224"/>
    <p:sldId id="1077" r:id="rId225"/>
    <p:sldId id="1177" r:id="rId226"/>
    <p:sldId id="798" r:id="rId227"/>
    <p:sldId id="1215" r:id="rId228"/>
    <p:sldId id="1427" r:id="rId229"/>
    <p:sldId id="1225" r:id="rId230"/>
    <p:sldId id="1212" r:id="rId231"/>
    <p:sldId id="1213" r:id="rId232"/>
    <p:sldId id="1216" r:id="rId233"/>
    <p:sldId id="1210" r:id="rId234"/>
    <p:sldId id="1151" r:id="rId235"/>
    <p:sldId id="1217" r:id="rId236"/>
    <p:sldId id="1226" r:id="rId237"/>
    <p:sldId id="443" r:id="rId238"/>
    <p:sldId id="445" r:id="rId239"/>
    <p:sldId id="446" r:id="rId240"/>
    <p:sldId id="1293" r:id="rId241"/>
    <p:sldId id="1403" r:id="rId242"/>
    <p:sldId id="1290" r:id="rId243"/>
    <p:sldId id="1294" r:id="rId244"/>
    <p:sldId id="1283" r:id="rId245"/>
    <p:sldId id="1292" r:id="rId246"/>
    <p:sldId id="440" r:id="rId247"/>
    <p:sldId id="823" r:id="rId248"/>
    <p:sldId id="570" r:id="rId249"/>
    <p:sldId id="827" r:id="rId250"/>
    <p:sldId id="453" r:id="rId251"/>
    <p:sldId id="574" r:id="rId252"/>
    <p:sldId id="838" r:id="rId253"/>
    <p:sldId id="839" r:id="rId254"/>
    <p:sldId id="1271" r:id="rId255"/>
    <p:sldId id="1059" r:id="rId256"/>
    <p:sldId id="1060" r:id="rId257"/>
    <p:sldId id="1418" r:id="rId258"/>
    <p:sldId id="576" r:id="rId259"/>
    <p:sldId id="824" r:id="rId260"/>
    <p:sldId id="577" r:id="rId261"/>
    <p:sldId id="935" r:id="rId262"/>
    <p:sldId id="371" r:id="rId263"/>
    <p:sldId id="575" r:id="rId264"/>
    <p:sldId id="1426" r:id="rId265"/>
    <p:sldId id="1165" r:id="rId266"/>
    <p:sldId id="1166" r:id="rId267"/>
    <p:sldId id="937" r:id="rId268"/>
    <p:sldId id="894" r:id="rId269"/>
    <p:sldId id="532" r:id="rId270"/>
    <p:sldId id="1167" r:id="rId271"/>
    <p:sldId id="1168" r:id="rId272"/>
    <p:sldId id="587" r:id="rId273"/>
    <p:sldId id="675" r:id="rId274"/>
    <p:sldId id="588" r:id="rId275"/>
    <p:sldId id="997" r:id="rId276"/>
    <p:sldId id="856" r:id="rId277"/>
    <p:sldId id="857" r:id="rId278"/>
    <p:sldId id="706" r:id="rId279"/>
    <p:sldId id="589" r:id="rId280"/>
    <p:sldId id="998" r:id="rId281"/>
    <p:sldId id="707" r:id="rId282"/>
    <p:sldId id="815" r:id="rId283"/>
    <p:sldId id="1410" r:id="rId284"/>
    <p:sldId id="979" r:id="rId285"/>
    <p:sldId id="982" r:id="rId286"/>
    <p:sldId id="983" r:id="rId287"/>
    <p:sldId id="975" r:id="rId288"/>
    <p:sldId id="708" r:id="rId289"/>
    <p:sldId id="593" r:id="rId290"/>
    <p:sldId id="709" r:id="rId291"/>
    <p:sldId id="594" r:id="rId292"/>
    <p:sldId id="710" r:id="rId293"/>
    <p:sldId id="607" r:id="rId294"/>
    <p:sldId id="336" r:id="rId295"/>
    <p:sldId id="337" r:id="rId296"/>
    <p:sldId id="748" r:id="rId297"/>
    <p:sldId id="1034" r:id="rId298"/>
    <p:sldId id="508" r:id="rId299"/>
    <p:sldId id="622" r:id="rId300"/>
    <p:sldId id="1194" r:id="rId301"/>
    <p:sldId id="989" r:id="rId302"/>
    <p:sldId id="1228" r:id="rId303"/>
    <p:sldId id="987" r:id="rId304"/>
    <p:sldId id="623" r:id="rId305"/>
    <p:sldId id="1035" r:id="rId306"/>
    <p:sldId id="1196" r:id="rId307"/>
    <p:sldId id="990" r:id="rId308"/>
    <p:sldId id="991" r:id="rId309"/>
    <p:sldId id="1224" r:id="rId310"/>
    <p:sldId id="627" r:id="rId311"/>
    <p:sldId id="628" r:id="rId312"/>
    <p:sldId id="1036" r:id="rId313"/>
    <p:sldId id="626" r:id="rId314"/>
    <p:sldId id="992" r:id="rId315"/>
    <p:sldId id="1037" r:id="rId316"/>
    <p:sldId id="629" r:id="rId317"/>
    <p:sldId id="1274" r:id="rId318"/>
    <p:sldId id="1038" r:id="rId319"/>
    <p:sldId id="630" r:id="rId320"/>
    <p:sldId id="1039" r:id="rId321"/>
    <p:sldId id="1082" r:id="rId322"/>
    <p:sldId id="1197" r:id="rId323"/>
    <p:sldId id="818" r:id="rId324"/>
    <p:sldId id="1199" r:id="rId325"/>
    <p:sldId id="1081" r:id="rId326"/>
    <p:sldId id="631" r:id="rId327"/>
    <p:sldId id="993" r:id="rId328"/>
    <p:sldId id="1083" r:id="rId329"/>
    <p:sldId id="1198" r:id="rId330"/>
    <p:sldId id="913" r:id="rId331"/>
    <p:sldId id="1200" r:id="rId332"/>
    <p:sldId id="1085" r:id="rId333"/>
    <p:sldId id="1201" r:id="rId334"/>
    <p:sldId id="994" r:id="rId335"/>
    <p:sldId id="1272" r:id="rId336"/>
    <p:sldId id="1084" r:id="rId337"/>
    <p:sldId id="751" r:id="rId338"/>
    <p:sldId id="352" r:id="rId339"/>
    <p:sldId id="1275" r:id="rId340"/>
    <p:sldId id="633" r:id="rId341"/>
    <p:sldId id="521" r:id="rId342"/>
    <p:sldId id="1337" r:id="rId343"/>
    <p:sldId id="1160" r:id="rId344"/>
    <p:sldId id="1340" r:id="rId345"/>
    <p:sldId id="1352" r:id="rId346"/>
    <p:sldId id="368" r:id="rId347"/>
    <p:sldId id="636" r:id="rId348"/>
    <p:sldId id="663" r:id="rId349"/>
    <p:sldId id="664" r:id="rId350"/>
    <p:sldId id="637" r:id="rId351"/>
    <p:sldId id="638" r:id="rId352"/>
    <p:sldId id="712" r:id="rId353"/>
    <p:sldId id="713" r:id="rId354"/>
    <p:sldId id="714" r:id="rId355"/>
    <p:sldId id="836" r:id="rId356"/>
    <p:sldId id="837" r:id="rId357"/>
    <p:sldId id="342" r:id="rId358"/>
    <p:sldId id="1067" r:id="rId359"/>
    <p:sldId id="1473" r:id="rId360"/>
    <p:sldId id="1343" r:id="rId361"/>
    <p:sldId id="1068" r:id="rId362"/>
    <p:sldId id="727" r:id="rId363"/>
    <p:sldId id="728" r:id="rId364"/>
    <p:sldId id="781" r:id="rId365"/>
    <p:sldId id="1007" r:id="rId366"/>
    <p:sldId id="730" r:id="rId367"/>
    <p:sldId id="1264" r:id="rId368"/>
    <p:sldId id="1448" r:id="rId369"/>
    <p:sldId id="1449" r:id="rId370"/>
    <p:sldId id="1450" r:id="rId371"/>
    <p:sldId id="1157" r:id="rId372"/>
    <p:sldId id="1158" r:id="rId373"/>
    <p:sldId id="775" r:id="rId374"/>
    <p:sldId id="354" r:id="rId375"/>
    <p:sldId id="735" r:id="rId376"/>
    <p:sldId id="738" r:id="rId377"/>
    <p:sldId id="774" r:id="rId378"/>
    <p:sldId id="1453" r:id="rId379"/>
    <p:sldId id="737" r:id="rId380"/>
    <p:sldId id="740" r:id="rId381"/>
    <p:sldId id="683" r:id="rId382"/>
    <p:sldId id="684" r:id="rId383"/>
    <p:sldId id="682" r:id="rId384"/>
    <p:sldId id="1405" r:id="rId385"/>
    <p:sldId id="1434" r:id="rId386"/>
    <p:sldId id="1432" r:id="rId387"/>
    <p:sldId id="1385" r:id="rId388"/>
    <p:sldId id="1433" r:id="rId389"/>
    <p:sldId id="1438" r:id="rId390"/>
    <p:sldId id="1439" r:id="rId391"/>
    <p:sldId id="1440" r:id="rId392"/>
    <p:sldId id="1431" r:id="rId393"/>
    <p:sldId id="1436" r:id="rId394"/>
    <p:sldId id="968" r:id="rId395"/>
    <p:sldId id="969" r:id="rId396"/>
    <p:sldId id="609" r:id="rId397"/>
    <p:sldId id="610" r:id="rId398"/>
    <p:sldId id="703" r:id="rId399"/>
    <p:sldId id="611" r:id="rId400"/>
    <p:sldId id="612" r:id="rId401"/>
    <p:sldId id="704" r:id="rId402"/>
    <p:sldId id="613" r:id="rId403"/>
    <p:sldId id="705" r:id="rId404"/>
    <p:sldId id="614" r:id="rId405"/>
    <p:sldId id="1045" r:id="rId406"/>
    <p:sldId id="1382" r:id="rId407"/>
    <p:sldId id="1492" r:id="rId408"/>
    <p:sldId id="986" r:id="rId409"/>
    <p:sldId id="427" r:id="rId410"/>
    <p:sldId id="689" r:id="rId411"/>
    <p:sldId id="731" r:id="rId412"/>
    <p:sldId id="732" r:id="rId413"/>
    <p:sldId id="758" r:id="rId414"/>
    <p:sldId id="759" r:id="rId415"/>
    <p:sldId id="1417" r:id="rId416"/>
    <p:sldId id="916" r:id="rId417"/>
    <p:sldId id="917" r:id="rId418"/>
    <p:sldId id="840" r:id="rId419"/>
    <p:sldId id="841" r:id="rId420"/>
    <p:sldId id="939" r:id="rId421"/>
    <p:sldId id="766" r:id="rId422"/>
    <p:sldId id="767" r:id="rId423"/>
    <p:sldId id="776" r:id="rId424"/>
    <p:sldId id="752" r:id="rId425"/>
    <p:sldId id="753" r:id="rId426"/>
    <p:sldId id="764" r:id="rId427"/>
    <p:sldId id="765" r:id="rId428"/>
    <p:sldId id="1472" r:id="rId429"/>
    <p:sldId id="874" r:id="rId430"/>
    <p:sldId id="946" r:id="rId431"/>
    <p:sldId id="943" r:id="rId432"/>
    <p:sldId id="755" r:id="rId433"/>
    <p:sldId id="754" r:id="rId434"/>
    <p:sldId id="670" r:id="rId435"/>
    <p:sldId id="1347" r:id="rId436"/>
    <p:sldId id="777" r:id="rId437"/>
    <p:sldId id="762" r:id="rId438"/>
    <p:sldId id="763" r:id="rId439"/>
    <p:sldId id="769" r:id="rId440"/>
    <p:sldId id="1398" r:id="rId441"/>
    <p:sldId id="770" r:id="rId442"/>
    <p:sldId id="873" r:id="rId443"/>
    <p:sldId id="875" r:id="rId444"/>
    <p:sldId id="1469" r:id="rId445"/>
    <p:sldId id="1412" r:id="rId446"/>
    <p:sldId id="583" r:id="rId447"/>
    <p:sldId id="584" r:id="rId448"/>
    <p:sldId id="585" r:id="rId449"/>
    <p:sldId id="1069" r:id="rId450"/>
    <p:sldId id="1442" r:id="rId451"/>
    <p:sldId id="952" r:id="rId452"/>
    <p:sldId id="1348" r:id="rId453"/>
    <p:sldId id="1349" r:id="rId454"/>
    <p:sldId id="1396" r:id="rId455"/>
    <p:sldId id="1397" r:id="rId456"/>
    <p:sldId id="1350" r:id="rId457"/>
    <p:sldId id="761" r:id="rId458"/>
    <p:sldId id="1404" r:id="rId459"/>
    <p:sldId id="861" r:id="rId460"/>
    <p:sldId id="862" r:id="rId461"/>
    <p:sldId id="756" r:id="rId462"/>
    <p:sldId id="771" r:id="rId463"/>
    <p:sldId id="876" r:id="rId464"/>
    <p:sldId id="1471" r:id="rId465"/>
    <p:sldId id="1393" r:id="rId466"/>
    <p:sldId id="1389" r:id="rId467"/>
    <p:sldId id="1457" r:id="rId468"/>
    <p:sldId id="1458" r:id="rId469"/>
    <p:sldId id="1459" r:id="rId470"/>
    <p:sldId id="1505" r:id="rId471"/>
    <p:sldId id="1428" r:id="rId472"/>
    <p:sldId id="778" r:id="rId473"/>
    <p:sldId id="779" r:id="rId474"/>
    <p:sldId id="834" r:id="rId475"/>
    <p:sldId id="780" r:id="rId476"/>
    <p:sldId id="833" r:id="rId477"/>
    <p:sldId id="783" r:id="rId478"/>
    <p:sldId id="880" r:id="rId479"/>
    <p:sldId id="881" r:id="rId480"/>
    <p:sldId id="879" r:id="rId481"/>
    <p:sldId id="866" r:id="rId482"/>
    <p:sldId id="1341" r:id="rId483"/>
    <p:sldId id="1390" r:id="rId484"/>
    <p:sldId id="1391" r:id="rId485"/>
    <p:sldId id="878" r:id="rId486"/>
    <p:sldId id="867" r:id="rId487"/>
    <p:sldId id="868" r:id="rId488"/>
    <p:sldId id="870" r:id="rId489"/>
    <p:sldId id="1241" r:id="rId490"/>
    <p:sldId id="1411" r:id="rId491"/>
    <p:sldId id="869" r:id="rId492"/>
    <p:sldId id="1342" r:id="rId493"/>
    <p:sldId id="1367" r:id="rId494"/>
    <p:sldId id="1377" r:id="rId495"/>
    <p:sldId id="1379" r:id="rId496"/>
    <p:sldId id="1368" r:id="rId497"/>
    <p:sldId id="1369" r:id="rId498"/>
    <p:sldId id="1380" r:id="rId499"/>
    <p:sldId id="1381" r:id="rId500"/>
    <p:sldId id="1370" r:id="rId501"/>
    <p:sldId id="1371" r:id="rId502"/>
    <p:sldId id="1372" r:id="rId503"/>
    <p:sldId id="1373" r:id="rId504"/>
    <p:sldId id="1374" r:id="rId505"/>
    <p:sldId id="1375" r:id="rId506"/>
    <p:sldId id="1033" r:id="rId507"/>
    <p:sldId id="1021" r:id="rId508"/>
    <p:sldId id="1022" r:id="rId509"/>
    <p:sldId id="1023" r:id="rId510"/>
    <p:sldId id="1024" r:id="rId511"/>
    <p:sldId id="1025" r:id="rId512"/>
    <p:sldId id="1027" r:id="rId513"/>
    <p:sldId id="1028" r:id="rId514"/>
    <p:sldId id="1029" r:id="rId515"/>
    <p:sldId id="1030" r:id="rId516"/>
    <p:sldId id="1032" r:id="rId517"/>
    <p:sldId id="1031" r:id="rId518"/>
    <p:sldId id="885" r:id="rId519"/>
    <p:sldId id="1074" r:id="rId520"/>
    <p:sldId id="976" r:id="rId521"/>
    <p:sldId id="933" r:id="rId522"/>
    <p:sldId id="954" r:id="rId523"/>
    <p:sldId id="788" r:id="rId524"/>
    <p:sldId id="1502" r:id="rId525"/>
    <p:sldId id="1456" r:id="rId526"/>
    <p:sldId id="1489" r:id="rId527"/>
    <p:sldId id="1503" r:id="rId528"/>
    <p:sldId id="1493" r:id="rId529"/>
    <p:sldId id="1495" r:id="rId530"/>
    <p:sldId id="1504" r:id="rId5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840FF9"/>
    <a:srgbClr val="EAE2DA"/>
    <a:srgbClr val="39AE0A"/>
    <a:srgbClr val="F63122"/>
    <a:srgbClr val="CAA496"/>
    <a:srgbClr val="41C60C"/>
    <a:srgbClr val="5E4C34"/>
    <a:srgbClr val="7E007E"/>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commentAuthors" Target="commentAuthors.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viewProps" Target="viewProps.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tableStyles" Target="tableStyles.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notesMaster" Target="notesMasters/notesMaster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presProps" Target="presProp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theme" Target="theme/theme1.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09-05-2023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97</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108</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110</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152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188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240</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74</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386</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387</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388</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75</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79</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81</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85</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95</a:t>
            </a:fld>
            <a:endParaRPr lang="en-US"/>
          </a:p>
        </p:txBody>
      </p:sp>
    </p:spTree>
    <p:extLst>
      <p:ext uri="{BB962C8B-B14F-4D97-AF65-F5344CB8AC3E}">
        <p14:creationId xmlns:p14="http://schemas.microsoft.com/office/powerpoint/2010/main" val="1704597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5/9/2023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5/9/2023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5/9/2023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5/9/2023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30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30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30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30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31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34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29.png"/><Relationship Id="rId4" Type="http://schemas.openxmlformats.org/officeDocument/2006/relationships/image" Target="../media/image126.png"/></Relationships>
</file>

<file path=ppt/slides/_rels/slide34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34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33.png"/><Relationship Id="rId4" Type="http://schemas.openxmlformats.org/officeDocument/2006/relationships/image" Target="../media/image132.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37.gif"/><Relationship Id="rId2" Type="http://schemas.openxmlformats.org/officeDocument/2006/relationships/image" Target="../media/image136.gif"/><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45.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10057472"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H2 Database</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241010" y="4382986"/>
            <a:ext cx="8146907" cy="892552"/>
          </a:xfrm>
          <a:prstGeom prst="rect">
            <a:avLst/>
          </a:prstGeom>
        </p:spPr>
        <p:txBody>
          <a:bodyPr wrap="square">
            <a:spAutoFit/>
          </a:bodyPr>
          <a:lstStyle>
            <a:defPPr>
              <a:defRPr lang="en-US"/>
            </a:defPPr>
            <a:lvl1pPr>
              <a:defRPr sz="2400">
                <a:solidFill>
                  <a:schemeClr val="accent6">
                    <a:lumMod val="50000"/>
                  </a:schemeClr>
                </a:solidFill>
              </a:defRPr>
            </a:lvl1pPr>
          </a:lstStyle>
          <a:p>
            <a:pPr marL="342900" indent="-342900">
              <a:buFont typeface="Arial" panose="020B0604020202020204" pitchFamily="34" charset="0"/>
              <a:buChar char="•"/>
            </a:pPr>
            <a:r>
              <a:rPr lang="en-US" sz="2200" dirty="0">
                <a:solidFill>
                  <a:schemeClr val="accent5">
                    <a:lumMod val="50000"/>
                  </a:schemeClr>
                </a:solidFill>
              </a:rPr>
              <a:t>H2 Database is case-sensitive.</a:t>
            </a:r>
          </a:p>
          <a:p>
            <a:pPr marL="171450" indent="-171450">
              <a:buFont typeface="Arial" panose="020B0604020202020204" pitchFamily="34" charset="0"/>
              <a:buChar char="•"/>
            </a:pPr>
            <a:endParaRPr lang="en-US" sz="800" dirty="0">
              <a:solidFill>
                <a:schemeClr val="accent5">
                  <a:lumMod val="50000"/>
                </a:schemeClr>
              </a:solidFill>
            </a:endParaRPr>
          </a:p>
          <a:p>
            <a:pPr marL="342900" indent="-342900">
              <a:buFont typeface="Arial" panose="020B0604020202020204" pitchFamily="34" charset="0"/>
              <a:buChar char="•"/>
            </a:pPr>
            <a:r>
              <a:rPr lang="en-US" sz="2200" dirty="0">
                <a:solidFill>
                  <a:schemeClr val="accent5">
                    <a:lumMod val="50000"/>
                  </a:schemeClr>
                </a:solidFill>
              </a:rPr>
              <a:t>Use single quotes for string.</a:t>
            </a:r>
            <a:endParaRPr lang="en-IN" sz="2200" dirty="0">
              <a:solidFill>
                <a:schemeClr val="accent5">
                  <a:lumMod val="50000"/>
                </a:schemeClr>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207617375"/>
              </p:ext>
            </p:extLst>
          </p:nvPr>
        </p:nvGraphicFramePr>
        <p:xfrm>
          <a:off x="407368" y="764704"/>
          <a:ext cx="11377264" cy="2595880"/>
        </p:xfrm>
        <a:graphic>
          <a:graphicData uri="http://schemas.openxmlformats.org/drawingml/2006/table">
            <a:tbl>
              <a:tblPr firstRow="1" bandRow="1">
                <a:tableStyleId>{7E9639D4-E3E2-4D34-9284-5A2195B3D0D7}</a:tableStyleId>
              </a:tblPr>
              <a:tblGrid>
                <a:gridCol w="4674628">
                  <a:extLst>
                    <a:ext uri="{9D8B030D-6E8A-4147-A177-3AD203B41FA5}">
                      <a16:colId xmlns:a16="http://schemas.microsoft.com/office/drawing/2014/main" val="20000"/>
                    </a:ext>
                  </a:extLst>
                </a:gridCol>
                <a:gridCol w="6702636">
                  <a:extLst>
                    <a:ext uri="{9D8B030D-6E8A-4147-A177-3AD203B41FA5}">
                      <a16:colId xmlns:a16="http://schemas.microsoft.com/office/drawing/2014/main" val="20002"/>
                    </a:ext>
                  </a:extLst>
                </a:gridCol>
              </a:tblGrid>
              <a:tr h="370840">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basicDataTypes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pPr algn="l"/>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TINYINT</a:t>
                      </a:r>
                    </a:p>
                  </a:txBody>
                  <a:tcPr marL="91428" marR="91428" anchor="ctr">
                    <a:solidFill>
                      <a:schemeClr val="bg1"/>
                    </a:solidFill>
                  </a:tcPr>
                </a:tc>
                <a:tc>
                  <a:txBody>
                    <a:bodyPr/>
                    <a:lstStyle/>
                    <a:p>
                      <a:r>
                        <a:rPr kumimoji="0" lang="en-IN" sz="1800" b="0" i="0" kern="1200" dirty="0">
                          <a:solidFill>
                            <a:schemeClr val="tx1"/>
                          </a:solidFill>
                          <a:effectLst/>
                          <a:latin typeface="Arial" panose="020B0604020202020204" pitchFamily="34" charset="0"/>
                          <a:ea typeface="+mn-ea"/>
                          <a:cs typeface="Arial" panose="020B0604020202020204" pitchFamily="34" charset="0"/>
                        </a:rPr>
                        <a:t> -128 to +127</a:t>
                      </a:r>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SMALLINT</a:t>
                      </a:r>
                    </a:p>
                  </a:txBody>
                  <a:tcPr marL="91428" marR="91428" anchor="ctr">
                    <a:solidFill>
                      <a:schemeClr val="bg1"/>
                    </a:solidFill>
                  </a:tcPr>
                </a:tc>
                <a:tc>
                  <a:txBody>
                    <a:bodyPr/>
                    <a:lstStyle/>
                    <a:p>
                      <a:r>
                        <a:rPr lang="en-US" sz="1800" dirty="0">
                          <a:latin typeface="Arial" panose="020B0604020202020204" pitchFamily="34" charset="0"/>
                          <a:cs typeface="Arial" panose="020B0604020202020204" pitchFamily="34" charset="0"/>
                        </a:rPr>
                        <a:t>-32768</a:t>
                      </a:r>
                      <a:r>
                        <a:rPr lang="en-US" sz="1800" b="0" i="0" kern="1200" dirty="0">
                          <a:solidFill>
                            <a:schemeClr val="tx1"/>
                          </a:solidFill>
                          <a:effectLst/>
                          <a:latin typeface="Arial" panose="020B0604020202020204" pitchFamily="34" charset="0"/>
                          <a:ea typeface="+mn-ea"/>
                          <a:cs typeface="Arial" panose="020B0604020202020204" pitchFamily="34" charset="0"/>
                        </a:rPr>
                        <a:t> to </a:t>
                      </a:r>
                      <a:r>
                        <a:rPr lang="en-US" sz="1800" dirty="0">
                          <a:latin typeface="Arial" panose="020B0604020202020204" pitchFamily="34" charset="0"/>
                          <a:cs typeface="Arial" panose="020B0604020202020204" pitchFamily="34" charset="0"/>
                        </a:rPr>
                        <a:t>32767</a:t>
                      </a:r>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INT</a:t>
                      </a:r>
                      <a:r>
                        <a:rPr lang="en-IN" sz="1800" dirty="0">
                          <a:solidFill>
                            <a:schemeClr val="tx1"/>
                          </a:solidFill>
                          <a:latin typeface="Arial" panose="020B0604020202020204" pitchFamily="34" charset="0"/>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INTEGER</a:t>
                      </a:r>
                    </a:p>
                  </a:txBody>
                  <a:tcPr marL="91428" marR="91428" anchor="ctr">
                    <a:solidFill>
                      <a:schemeClr val="bg1"/>
                    </a:solidFill>
                  </a:tcPr>
                </a:tc>
                <a:tc>
                  <a:txBody>
                    <a:bodyPr/>
                    <a:lstStyle/>
                    <a:p>
                      <a:r>
                        <a:rPr lang="en-US" sz="1800" dirty="0">
                          <a:latin typeface="Arial" panose="020B0604020202020204" pitchFamily="34" charset="0"/>
                          <a:cs typeface="Arial" panose="020B0604020202020204" pitchFamily="34" charset="0"/>
                        </a:rPr>
                        <a:t>-2147483648 to 2147483647</a:t>
                      </a:r>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BIGINT</a:t>
                      </a:r>
                    </a:p>
                  </a:txBody>
                  <a:tcPr marL="91428" marR="91428" anchor="ctr">
                    <a:solidFill>
                      <a:schemeClr val="bg1"/>
                    </a:solidFill>
                  </a:tcPr>
                </a:tc>
                <a:tc>
                  <a:txBody>
                    <a:bodyPr/>
                    <a:lstStyle/>
                    <a:p>
                      <a:r>
                        <a:rPr kumimoji="0" lang="en-IN" sz="18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NUMERIC</a:t>
                      </a:r>
                      <a:r>
                        <a:rPr lang="en-IN" sz="1800" dirty="0">
                          <a:solidFill>
                            <a:schemeClr val="tx1"/>
                          </a:solidFill>
                          <a:latin typeface="Arial" panose="020B0604020202020204" pitchFamily="34" charset="0"/>
                          <a:cs typeface="Arial" panose="020B0604020202020204" pitchFamily="34" charset="0"/>
                        </a:rPr>
                        <a:t>[ ( </a:t>
                      </a:r>
                      <a:r>
                        <a:rPr lang="en-IN" sz="1800" i="1" dirty="0">
                          <a:solidFill>
                            <a:schemeClr val="tx1"/>
                          </a:solidFill>
                          <a:latin typeface="Arial" panose="020B0604020202020204" pitchFamily="34" charset="0"/>
                          <a:cs typeface="Arial" panose="020B0604020202020204" pitchFamily="34" charset="0"/>
                        </a:rPr>
                        <a:t>precisionInt</a:t>
                      </a:r>
                      <a:r>
                        <a:rPr lang="en-IN" sz="1800" dirty="0">
                          <a:solidFill>
                            <a:schemeClr val="tx1"/>
                          </a:solidFill>
                          <a:latin typeface="Arial" panose="020B0604020202020204" pitchFamily="34" charset="0"/>
                          <a:cs typeface="Arial" panose="020B0604020202020204" pitchFamily="34" charset="0"/>
                        </a:rPr>
                        <a:t> [ , </a:t>
                      </a:r>
                      <a:r>
                        <a:rPr lang="en-IN" sz="1800" i="1" dirty="0">
                          <a:solidFill>
                            <a:schemeClr val="tx1"/>
                          </a:solidFill>
                          <a:latin typeface="Arial" panose="020B0604020202020204" pitchFamily="34" charset="0"/>
                          <a:cs typeface="Arial" panose="020B0604020202020204" pitchFamily="34" charset="0"/>
                        </a:rPr>
                        <a:t>scaleInt</a:t>
                      </a:r>
                      <a:r>
                        <a:rPr lang="en-IN" sz="1800" dirty="0">
                          <a:solidFill>
                            <a:schemeClr val="tx1"/>
                          </a:solidFill>
                          <a:latin typeface="Arial" panose="020B0604020202020204" pitchFamily="34" charset="0"/>
                          <a:cs typeface="Arial" panose="020B0604020202020204" pitchFamily="34" charset="0"/>
                        </a:rPr>
                        <a:t> ] ) ]</a:t>
                      </a: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DECIMAL</a:t>
                      </a:r>
                      <a:r>
                        <a:rPr lang="en-IN" sz="1800" dirty="0">
                          <a:solidFill>
                            <a:schemeClr val="tx1"/>
                          </a:solidFill>
                          <a:latin typeface="Arial" panose="020B0604020202020204" pitchFamily="34" charset="0"/>
                          <a:cs typeface="Arial" panose="020B0604020202020204" pitchFamily="34" charset="0"/>
                        </a:rPr>
                        <a:t>[ ( </a:t>
                      </a:r>
                      <a:r>
                        <a:rPr lang="en-IN" sz="1800" i="1" dirty="0">
                          <a:solidFill>
                            <a:schemeClr val="tx1"/>
                          </a:solidFill>
                          <a:latin typeface="Arial" panose="020B0604020202020204" pitchFamily="34" charset="0"/>
                          <a:cs typeface="Arial" panose="020B0604020202020204" pitchFamily="34" charset="0"/>
                        </a:rPr>
                        <a:t>precisionInt</a:t>
                      </a:r>
                      <a:r>
                        <a:rPr lang="en-IN" sz="1800" dirty="0">
                          <a:solidFill>
                            <a:schemeClr val="tx1"/>
                          </a:solidFill>
                          <a:latin typeface="Arial" panose="020B0604020202020204" pitchFamily="34" charset="0"/>
                          <a:cs typeface="Arial" panose="020B0604020202020204" pitchFamily="34" charset="0"/>
                        </a:rPr>
                        <a:t> [ , </a:t>
                      </a:r>
                      <a:r>
                        <a:rPr lang="en-IN" sz="1800" i="1" dirty="0">
                          <a:solidFill>
                            <a:schemeClr val="tx1"/>
                          </a:solidFill>
                          <a:latin typeface="Arial" panose="020B0604020202020204" pitchFamily="34" charset="0"/>
                          <a:cs typeface="Arial" panose="020B0604020202020204" pitchFamily="34" charset="0"/>
                        </a:rPr>
                        <a:t>scaleInt</a:t>
                      </a:r>
                      <a:r>
                        <a:rPr lang="en-IN" sz="1800" dirty="0">
                          <a:solidFill>
                            <a:schemeClr val="tx1"/>
                          </a:solidFill>
                          <a:latin typeface="Arial" panose="020B0604020202020204" pitchFamily="34" charset="0"/>
                          <a:cs typeface="Arial" panose="020B0604020202020204" pitchFamily="34" charset="0"/>
                        </a:rPr>
                        <a:t> ] ) ]</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bl>
          </a:graphicData>
        </a:graphic>
      </p:graphicFrame>
      <p:graphicFrame>
        <p:nvGraphicFramePr>
          <p:cNvPr id="3" name="Table 2">
            <a:extLst>
              <a:ext uri="{FF2B5EF4-FFF2-40B4-BE49-F238E27FC236}">
                <a16:creationId xmlns:a16="http://schemas.microsoft.com/office/drawing/2014/main" id="{99048249-F0B9-9707-2407-7C01037AECA6}"/>
              </a:ext>
            </a:extLst>
          </p:cNvPr>
          <p:cNvGraphicFramePr>
            <a:graphicFrameLocks noGrp="1"/>
          </p:cNvGraphicFramePr>
          <p:nvPr>
            <p:extLst>
              <p:ext uri="{D42A27DB-BD31-4B8C-83A1-F6EECF244321}">
                <p14:modId xmlns:p14="http://schemas.microsoft.com/office/powerpoint/2010/main" val="763913096"/>
              </p:ext>
            </p:extLst>
          </p:nvPr>
        </p:nvGraphicFramePr>
        <p:xfrm>
          <a:off x="407368" y="4157791"/>
          <a:ext cx="11377264" cy="1112520"/>
        </p:xfrm>
        <a:graphic>
          <a:graphicData uri="http://schemas.openxmlformats.org/drawingml/2006/table">
            <a:tbl>
              <a:tblPr firstRow="1" bandRow="1">
                <a:tableStyleId>{7E9639D4-E3E2-4D34-9284-5A2195B3D0D7}</a:tableStyleId>
              </a:tblPr>
              <a:tblGrid>
                <a:gridCol w="5027163">
                  <a:extLst>
                    <a:ext uri="{9D8B030D-6E8A-4147-A177-3AD203B41FA5}">
                      <a16:colId xmlns:a16="http://schemas.microsoft.com/office/drawing/2014/main" val="20000"/>
                    </a:ext>
                  </a:extLst>
                </a:gridCol>
                <a:gridCol w="6350101">
                  <a:extLst>
                    <a:ext uri="{9D8B030D-6E8A-4147-A177-3AD203B41FA5}">
                      <a16:colId xmlns:a16="http://schemas.microsoft.com/office/drawing/2014/main" val="20002"/>
                    </a:ext>
                  </a:extLst>
                </a:gridCol>
              </a:tblGrid>
              <a:tr h="370840">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basicDataTypes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pPr algn="l"/>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DATE</a:t>
                      </a:r>
                    </a:p>
                  </a:txBody>
                  <a:tcPr marL="91428" marR="91428" anchor="ctr">
                    <a:solidFill>
                      <a:schemeClr val="bg1"/>
                    </a:solidFill>
                  </a:tcPr>
                </a:tc>
                <a:tc>
                  <a:txBody>
                    <a:bodyPr/>
                    <a:lstStyle/>
                    <a:p>
                      <a:r>
                        <a:rPr lang="en-IN" sz="1800" b="0" i="0" kern="1200" dirty="0">
                          <a:solidFill>
                            <a:schemeClr val="tx1"/>
                          </a:solidFill>
                          <a:effectLst/>
                          <a:latin typeface="Arial" panose="020B0604020202020204" pitchFamily="34" charset="0"/>
                          <a:ea typeface="+mn-ea"/>
                          <a:cs typeface="Arial" panose="020B0604020202020204" pitchFamily="34" charset="0"/>
                        </a:rPr>
                        <a:t>YYYY-MM-DD</a:t>
                      </a: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TIME</a:t>
                      </a:r>
                    </a:p>
                  </a:txBody>
                  <a:tcPr marL="91428" marR="91428" anchor="ctr">
                    <a:solidFill>
                      <a:schemeClr val="bg1"/>
                    </a:solidFill>
                  </a:tcPr>
                </a:tc>
                <a:tc>
                  <a:txBody>
                    <a:bodyPr/>
                    <a:lstStyle/>
                    <a:p>
                      <a:r>
                        <a:rPr lang="en-IN" sz="1800" b="0" i="0" kern="1200" dirty="0">
                          <a:solidFill>
                            <a:schemeClr val="tx1"/>
                          </a:solidFill>
                          <a:effectLst/>
                          <a:latin typeface="Arial" panose="020B0604020202020204" pitchFamily="34" charset="0"/>
                          <a:ea typeface="+mn-ea"/>
                          <a:cs typeface="Arial" panose="020B0604020202020204" pitchFamily="34" charset="0"/>
                        </a:rPr>
                        <a:t>HH:MM:SS</a:t>
                      </a: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5" name="Rectangle 4">
            <a:extLst>
              <a:ext uri="{FF2B5EF4-FFF2-40B4-BE49-F238E27FC236}">
                <a16:creationId xmlns:a16="http://schemas.microsoft.com/office/drawing/2014/main" id="{3437E910-A934-56F6-7528-08D5E2DD12BF}"/>
              </a:ext>
            </a:extLst>
          </p:cNvPr>
          <p:cNvSpPr/>
          <p:nvPr/>
        </p:nvSpPr>
        <p:spPr>
          <a:xfrm>
            <a:off x="1484662" y="3429000"/>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sp>
        <p:nvSpPr>
          <p:cNvPr id="6" name="Rectangle 5">
            <a:extLst>
              <a:ext uri="{FF2B5EF4-FFF2-40B4-BE49-F238E27FC236}">
                <a16:creationId xmlns:a16="http://schemas.microsoft.com/office/drawing/2014/main" id="{D0ADCCC4-DDE4-D9AC-3C57-47C99C6643A6}"/>
              </a:ext>
            </a:extLst>
          </p:cNvPr>
          <p:cNvSpPr/>
          <p:nvPr/>
        </p:nvSpPr>
        <p:spPr>
          <a:xfrm>
            <a:off x="1484662" y="5301208"/>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graphicFrame>
        <p:nvGraphicFramePr>
          <p:cNvPr id="7" name="Table 6">
            <a:extLst>
              <a:ext uri="{FF2B5EF4-FFF2-40B4-BE49-F238E27FC236}">
                <a16:creationId xmlns:a16="http://schemas.microsoft.com/office/drawing/2014/main" id="{43A88CDB-9957-E74C-4BD2-DE2DD8857C01}"/>
              </a:ext>
            </a:extLst>
          </p:cNvPr>
          <p:cNvGraphicFramePr>
            <a:graphicFrameLocks noGrp="1"/>
          </p:cNvGraphicFramePr>
          <p:nvPr>
            <p:extLst>
              <p:ext uri="{D42A27DB-BD31-4B8C-83A1-F6EECF244321}">
                <p14:modId xmlns:p14="http://schemas.microsoft.com/office/powerpoint/2010/main" val="707806243"/>
              </p:ext>
            </p:extLst>
          </p:nvPr>
        </p:nvGraphicFramePr>
        <p:xfrm>
          <a:off x="407368" y="6021288"/>
          <a:ext cx="11377264" cy="741680"/>
        </p:xfrm>
        <a:graphic>
          <a:graphicData uri="http://schemas.openxmlformats.org/drawingml/2006/table">
            <a:tbl>
              <a:tblPr firstRow="1" bandRow="1">
                <a:tableStyleId>{7E9639D4-E3E2-4D34-9284-5A2195B3D0D7}</a:tableStyleId>
              </a:tblPr>
              <a:tblGrid>
                <a:gridCol w="5027163">
                  <a:extLst>
                    <a:ext uri="{9D8B030D-6E8A-4147-A177-3AD203B41FA5}">
                      <a16:colId xmlns:a16="http://schemas.microsoft.com/office/drawing/2014/main" val="20000"/>
                    </a:ext>
                  </a:extLst>
                </a:gridCol>
                <a:gridCol w="6350101">
                  <a:extLst>
                    <a:ext uri="{9D8B030D-6E8A-4147-A177-3AD203B41FA5}">
                      <a16:colId xmlns:a16="http://schemas.microsoft.com/office/drawing/2014/main" val="20002"/>
                    </a:ext>
                  </a:extLst>
                </a:gridCol>
              </a:tblGrid>
              <a:tr h="370840">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basicDataTypes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pPr algn="l"/>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BOOLEAN</a:t>
                      </a:r>
                    </a:p>
                  </a:txBody>
                  <a:tcPr marL="91428" marR="91428" anchor="ctr">
                    <a:solidFill>
                      <a:schemeClr val="bg1"/>
                    </a:solidFill>
                  </a:tcPr>
                </a:tc>
                <a:tc>
                  <a:txBody>
                    <a:bodyPr/>
                    <a:lstStyle/>
                    <a:p>
                      <a:r>
                        <a:rPr lang="en-IN" sz="1800" dirty="0">
                          <a:solidFill>
                            <a:srgbClr val="FF0000"/>
                          </a:solidFill>
                          <a:latin typeface="Arial" panose="020B0604020202020204" pitchFamily="34" charset="0"/>
                          <a:cs typeface="Arial" panose="020B0604020202020204" pitchFamily="34" charset="0"/>
                        </a:rPr>
                        <a:t>TODO</a:t>
                      </a:r>
                    </a:p>
                  </a:txBody>
                  <a:tcPr marL="91428" marR="91428" anchor="ctr">
                    <a:solidFill>
                      <a:schemeClr val="bg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1159376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are </a:t>
            </a:r>
            <a:r>
              <a:rPr lang="en-IN" b="1" dirty="0">
                <a:latin typeface="Arial" panose="020B0604020202020204" pitchFamily="34" charset="0"/>
                <a:cs typeface="Arial" panose="020B0604020202020204" pitchFamily="34" charset="0"/>
              </a:rPr>
              <a:t>synonym of BOOLEAN</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CHARACTER VARYING</a:t>
            </a:r>
            <a:r>
              <a:rPr lang="en-IN" dirty="0">
                <a:solidFill>
                  <a:schemeClr val="bg1">
                    <a:lumMod val="50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669900"/>
                </a:solidFill>
                <a:latin typeface="Liberation Mono"/>
              </a:rPr>
              <a:t>'-7’</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669900"/>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669900"/>
                </a:solidFill>
                <a:latin typeface="Liberation Mono"/>
              </a:rPr>
              <a:t>'S’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740787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a:t>
            </a:r>
          </a:p>
        </p:txBody>
      </p:sp>
      <p:graphicFrame>
        <p:nvGraphicFramePr>
          <p:cNvPr id="2" name="Table 1"/>
          <p:cNvGraphicFramePr>
            <a:graphicFrameLocks noGrp="1"/>
          </p:cNvGraphicFramePr>
          <p:nvPr>
            <p:extLst>
              <p:ext uri="{D42A27DB-BD31-4B8C-83A1-F6EECF244321}">
                <p14:modId xmlns:p14="http://schemas.microsoft.com/office/powerpoint/2010/main" val="1382366861"/>
              </p:ext>
            </p:extLst>
          </p:nvPr>
        </p:nvGraphicFramePr>
        <p:xfrm>
          <a:off x="335360" y="764704"/>
          <a:ext cx="11521280" cy="2595880"/>
        </p:xfrm>
        <a:graphic>
          <a:graphicData uri="http://schemas.openxmlformats.org/drawingml/2006/table">
            <a:tbl>
              <a:tblPr firstRow="1" bandRow="1">
                <a:tableStyleId>{7E9639D4-E3E2-4D34-9284-5A2195B3D0D7}</a:tableStyleId>
              </a:tblPr>
              <a:tblGrid>
                <a:gridCol w="6384404">
                  <a:extLst>
                    <a:ext uri="{9D8B030D-6E8A-4147-A177-3AD203B41FA5}">
                      <a16:colId xmlns:a16="http://schemas.microsoft.com/office/drawing/2014/main" val="20000"/>
                    </a:ext>
                  </a:extLst>
                </a:gridCol>
                <a:gridCol w="5136876">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kumimoji="0" lang="en-US" sz="1800" b="0" i="0" kern="1200" dirty="0">
                          <a:solidFill>
                            <a:schemeClr val="accent2">
                              <a:lumMod val="50000"/>
                            </a:schemeClr>
                          </a:solidFill>
                          <a:effectLst/>
                          <a:latin typeface="Arial" panose="020B0604020202020204" pitchFamily="34" charset="0"/>
                          <a:ea typeface="+mn-ea"/>
                          <a:cs typeface="Arial" panose="020B0604020202020204" pitchFamily="34" charset="0"/>
                        </a:rPr>
                        <a:t>ENUM </a:t>
                      </a:r>
                      <a:r>
                        <a:rPr kumimoji="0" lang="en-US" sz="1800" b="0" i="0" kern="1200" dirty="0">
                          <a:solidFill>
                            <a:schemeClr val="tx1"/>
                          </a:solidFill>
                          <a:effectLst/>
                          <a:latin typeface="Arial" panose="020B0604020202020204" pitchFamily="34" charset="0"/>
                          <a:ea typeface="+mn-ea"/>
                          <a:cs typeface="Arial" panose="020B0604020202020204" pitchFamily="34" charset="0"/>
                        </a:rPr>
                        <a:t>( </a:t>
                      </a:r>
                      <a:r>
                        <a:rPr kumimoji="0" lang="en-US" sz="1800" b="0" i="1" kern="1200" dirty="0">
                          <a:solidFill>
                            <a:schemeClr val="tx1"/>
                          </a:solidFill>
                          <a:effectLst/>
                          <a:latin typeface="Arial" panose="020B0604020202020204" pitchFamily="34" charset="0"/>
                          <a:ea typeface="+mn-ea"/>
                          <a:cs typeface="Arial" panose="020B0604020202020204" pitchFamily="34" charset="0"/>
                        </a:rPr>
                        <a:t>string1, string2, . . .</a:t>
                      </a:r>
                      <a:r>
                        <a:rPr kumimoji="0" lang="en-US" sz="1800" b="0" i="0" kern="1200" dirty="0">
                          <a:solidFill>
                            <a:schemeClr val="tx1"/>
                          </a:solidFill>
                          <a:effectLst/>
                          <a:latin typeface="Arial" panose="020B0604020202020204" pitchFamily="34" charset="0"/>
                          <a:ea typeface="+mn-ea"/>
                          <a:cs typeface="Arial" panose="020B0604020202020204" pitchFamily="34" charset="0"/>
                        </a:rPr>
                        <a:t> )</a:t>
                      </a:r>
                      <a:endPar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endParaRP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UUID</a:t>
                      </a: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i="0" dirty="0">
                          <a:solidFill>
                            <a:schemeClr val="tx1"/>
                          </a:solidFill>
                          <a:latin typeface="Arial" panose="020B0604020202020204" pitchFamily="34" charset="0"/>
                          <a:cs typeface="Arial" panose="020B0604020202020204" pitchFamily="34" charset="0"/>
                        </a:rPr>
                        <a:t>baseDataType</a:t>
                      </a:r>
                      <a:r>
                        <a:rPr lang="en-IN" sz="1800" dirty="0">
                          <a:solidFill>
                            <a:schemeClr val="tx1"/>
                          </a:solidFill>
                          <a:latin typeface="Arial" panose="020B0604020202020204" pitchFamily="34" charset="0"/>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ARRAY</a:t>
                      </a:r>
                      <a:r>
                        <a:rPr lang="en-IN" sz="1800" dirty="0">
                          <a:solidFill>
                            <a:schemeClr val="tx1"/>
                          </a:solidFill>
                          <a:latin typeface="Arial" panose="020B0604020202020204" pitchFamily="34" charset="0"/>
                          <a:cs typeface="Arial" panose="020B0604020202020204" pitchFamily="34" charset="0"/>
                        </a:rPr>
                        <a:t>[ </a:t>
                      </a:r>
                      <a:r>
                        <a:rPr lang="en-IN" sz="1800" i="1" dirty="0">
                          <a:solidFill>
                            <a:schemeClr val="tx1"/>
                          </a:solidFill>
                          <a:latin typeface="Arial" panose="020B0604020202020204" pitchFamily="34" charset="0"/>
                          <a:cs typeface="Arial" panose="020B0604020202020204" pitchFamily="34" charset="0"/>
                        </a:rPr>
                        <a:t>maximumCardinalityInt</a:t>
                      </a:r>
                      <a:r>
                        <a:rPr lang="en-IN" sz="1800" dirty="0">
                          <a:solidFill>
                            <a:schemeClr val="tx1"/>
                          </a:solidFill>
                          <a:latin typeface="Arial" panose="020B0604020202020204" pitchFamily="34" charset="0"/>
                          <a:cs typeface="Arial" panose="020B0604020202020204" pitchFamily="34" charset="0"/>
                        </a:rPr>
                        <a:t> ]</a:t>
                      </a: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bl>
          </a:graphicData>
        </a:graphic>
      </p:graphicFrame>
    </p:spTree>
    <p:extLst>
      <p:ext uri="{BB962C8B-B14F-4D97-AF65-F5344CB8AC3E}">
        <p14:creationId xmlns:p14="http://schemas.microsoft.com/office/powerpoint/2010/main" val="251083812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643915"/>
            <a:ext cx="11377264" cy="98488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Empty enums are not allowed</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407368" y="2015549"/>
            <a:ext cx="1137726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t>
            </a:r>
            <a:r>
              <a:rPr lang="en-IN" dirty="0">
                <a:solidFill>
                  <a:srgbClr val="669900"/>
                </a:solidFill>
                <a:latin typeface="Liberation Mono"/>
              </a:rPr>
              <a:t>'A'</a:t>
            </a:r>
            <a:r>
              <a:rPr lang="en-IN" dirty="0">
                <a:latin typeface="Liberation Mono"/>
                <a:cs typeface="Arial" panose="020B0604020202020204" pitchFamily="34" charset="0"/>
              </a:rPr>
              <a:t>,</a:t>
            </a:r>
            <a:r>
              <a:rPr lang="en-IN" dirty="0">
                <a:solidFill>
                  <a:srgbClr val="669900"/>
                </a:solidFill>
                <a:latin typeface="Liberation Mono"/>
              </a:rPr>
              <a:t>'B'</a:t>
            </a:r>
            <a:r>
              <a:rPr lang="en-IN" dirty="0">
                <a:latin typeface="Liberation Mono"/>
                <a:cs typeface="Arial" panose="020B0604020202020204" pitchFamily="34" charset="0"/>
              </a:rPr>
              <a:t>,</a:t>
            </a:r>
            <a:r>
              <a:rPr lang="en-IN" dirty="0">
                <a:solidFill>
                  <a:srgbClr val="669900"/>
                </a:solidFill>
                <a:latin typeface="Liberation Mono"/>
              </a:rPr>
              <a:t>'C'</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(col1, col2)</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p:txBody>
      </p:sp>
      <p:sp>
        <p:nvSpPr>
          <p:cNvPr id="6" name="TextBox 5">
            <a:extLst>
              <a:ext uri="{FF2B5EF4-FFF2-40B4-BE49-F238E27FC236}">
                <a16:creationId xmlns:a16="http://schemas.microsoft.com/office/drawing/2014/main" id="{2874F690-9CCA-72CE-56A3-3DE2F3E4A664}"/>
              </a:ext>
            </a:extLst>
          </p:cNvPr>
          <p:cNvSpPr txBox="1"/>
          <p:nvPr/>
        </p:nvSpPr>
        <p:spPr>
          <a:xfrm>
            <a:off x="191344" y="3539331"/>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5897370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4" name="TextBox 3">
            <a:extLst>
              <a:ext uri="{FF2B5EF4-FFF2-40B4-BE49-F238E27FC236}">
                <a16:creationId xmlns:a16="http://schemas.microsoft.com/office/drawing/2014/main" id="{69523868-59F5-570E-A2CA-A69C162901DC}"/>
              </a:ext>
            </a:extLst>
          </p:cNvPr>
          <p:cNvSpPr txBox="1"/>
          <p:nvPr/>
        </p:nvSpPr>
        <p:spPr>
          <a:xfrm>
            <a:off x="335360" y="4314725"/>
            <a:ext cx="11305256" cy="369332"/>
          </a:xfrm>
          <a:prstGeom prst="rect">
            <a:avLst/>
          </a:prstGeom>
          <a:noFill/>
        </p:spPr>
        <p:txBody>
          <a:bodyPr wrap="square">
            <a:spAutoFit/>
          </a:bodyPr>
          <a:lstStyle/>
          <a:p>
            <a:r>
              <a:rPr lang="en-IN" dirty="0"/>
              <a:t>Generated columns may not have DEFAULT or ON UPDATE expressions.</a:t>
            </a:r>
          </a:p>
        </p:txBody>
      </p:sp>
    </p:spTree>
    <p:extLst>
      <p:ext uri="{BB962C8B-B14F-4D97-AF65-F5344CB8AC3E}">
        <p14:creationId xmlns:p14="http://schemas.microsoft.com/office/powerpoint/2010/main" val="111899687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457502"/>
            <a:ext cx="11810106" cy="5262979"/>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 </a:t>
            </a:r>
            <a:r>
              <a:rPr lang="en-IN" sz="2000" i="1" dirty="0">
                <a:solidFill>
                  <a:srgbClr val="0077AA"/>
                </a:solidFill>
                <a:latin typeface="Liberation Mono"/>
              </a:rPr>
              <a:t>CACHED</a:t>
            </a:r>
            <a:r>
              <a:rPr lang="en-IN" sz="2000" b="0" i="0" dirty="0">
                <a:solidFill>
                  <a:srgbClr val="000000"/>
                </a:solidFill>
                <a:effectLst/>
                <a:latin typeface="Liberation Mono"/>
              </a:rPr>
              <a:t> | </a:t>
            </a:r>
            <a:r>
              <a:rPr lang="en-IN" sz="2000" i="1" dirty="0">
                <a:solidFill>
                  <a:srgbClr val="0077AA"/>
                </a:solidFill>
                <a:latin typeface="Liberation Mono"/>
              </a:rPr>
              <a:t>MEMORY</a:t>
            </a:r>
            <a:r>
              <a:rPr lang="en-IN" sz="2000" b="0" i="0" dirty="0">
                <a:solidFill>
                  <a:srgbClr val="000000"/>
                </a:solidFill>
                <a:effectLst/>
                <a:latin typeface="Liberation Mono"/>
              </a:rPr>
              <a:t> </a:t>
            </a:r>
            <a:r>
              <a:rPr lang="en-IN" sz="2000" dirty="0">
                <a:latin typeface="Liberation Mono"/>
              </a:rPr>
              <a:t>}</a:t>
            </a:r>
            <a:r>
              <a:rPr lang="en-IN" sz="2000" dirty="0">
                <a:solidFill>
                  <a:srgbClr val="0077AA"/>
                </a:solidFill>
                <a:latin typeface="Liberation Mono"/>
              </a:rPr>
              <a:t> TABLE </a:t>
            </a:r>
            <a:r>
              <a:rPr lang="en-IN" sz="2000" dirty="0">
                <a:latin typeface="Liberation Mono"/>
              </a:rPr>
              <a:t>[</a:t>
            </a:r>
            <a:r>
              <a:rPr lang="en-IN" sz="2000" dirty="0">
                <a:solidFill>
                  <a:schemeClr val="tx1">
                    <a:lumMod val="65000"/>
                    <a:lumOff val="35000"/>
                  </a:schemeClr>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 </a:t>
            </a:r>
            <a:r>
              <a:rPr lang="en-IN" sz="2000" i="1" dirty="0">
                <a:solidFill>
                  <a:schemeClr val="accent4">
                    <a:lumMod val="50000"/>
                  </a:schemeClr>
                </a:solidFill>
                <a:latin typeface="Liberation Mono"/>
              </a:rPr>
              <a:t>columnDefination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 </a:t>
            </a:r>
            <a:r>
              <a:rPr lang="en-IN" sz="2000" dirty="0">
                <a:solidFill>
                  <a:srgbClr val="0077AA"/>
                </a:solidFill>
                <a:latin typeface="Liberation Mono"/>
              </a:rPr>
              <a:t>NOT</a:t>
            </a:r>
            <a:r>
              <a:rPr lang="en-IN" sz="2000" dirty="0">
                <a:solidFill>
                  <a:srgbClr val="000000"/>
                </a:solidFill>
                <a:latin typeface="Liberation Mono"/>
              </a:rPr>
              <a:t> </a:t>
            </a:r>
            <a:r>
              <a:rPr lang="en-IN" sz="2000" dirty="0">
                <a:solidFill>
                  <a:srgbClr val="0077AA"/>
                </a:solidFill>
                <a:latin typeface="Liberation Mono"/>
              </a:rPr>
              <a:t>PERSISTENT</a:t>
            </a:r>
          </a:p>
          <a:p>
            <a:r>
              <a:rPr lang="en-IN" sz="800" dirty="0">
                <a:solidFill>
                  <a:schemeClr val="tx1">
                    <a:lumMod val="75000"/>
                    <a:lumOff val="25000"/>
                  </a:schemeClr>
                </a:solidFill>
                <a:latin typeface="Liberation Mono"/>
              </a:rPr>
              <a:t>    </a:t>
            </a:r>
          </a:p>
          <a:p>
            <a:r>
              <a:rPr lang="en-IN" sz="2000" i="1" dirty="0">
                <a:solidFill>
                  <a:schemeClr val="accent4">
                    <a:lumMod val="50000"/>
                  </a:schemeClr>
                </a:solidFill>
                <a:latin typeface="Liberation Mono"/>
              </a:rPr>
              <a:t>columnDefination</a:t>
            </a:r>
            <a:endParaRPr lang="en-IN" sz="2000" i="1" dirty="0">
              <a:solidFill>
                <a:schemeClr val="tx1">
                  <a:lumMod val="75000"/>
                  <a:lumOff val="25000"/>
                </a:schemeClr>
              </a:solidFill>
              <a:latin typeface="Liberation Mono"/>
            </a:endParaRPr>
          </a:p>
          <a:p>
            <a:pPr marL="457200" indent="-457200">
              <a:buAutoNum type="arabicPeriod"/>
            </a:pPr>
            <a:r>
              <a:rPr lang="en-IN" sz="2000" dirty="0">
                <a:solidFill>
                  <a:srgbClr val="000000"/>
                </a:solidFill>
                <a:latin typeface="Liberation Mono"/>
              </a:rPr>
              <a:t>DEFAULT { </a:t>
            </a:r>
            <a:r>
              <a:rPr lang="en-IN" sz="2000" i="1" dirty="0">
                <a:solidFill>
                  <a:srgbClr val="000000"/>
                </a:solidFill>
                <a:latin typeface="Liberation Mono"/>
              </a:rPr>
              <a:t>string</a:t>
            </a:r>
            <a:r>
              <a:rPr lang="en-IN" sz="2000" dirty="0">
                <a:solidFill>
                  <a:srgbClr val="000000"/>
                </a:solidFill>
                <a:latin typeface="Liberation Mono"/>
              </a:rPr>
              <a:t> | </a:t>
            </a:r>
            <a:r>
              <a:rPr lang="en-IN" sz="2000" i="1" dirty="0">
                <a:solidFill>
                  <a:srgbClr val="000000"/>
                </a:solidFill>
                <a:latin typeface="Liberation Mono"/>
              </a:rPr>
              <a:t>integer</a:t>
            </a:r>
            <a:r>
              <a:rPr lang="en-IN" sz="2000" dirty="0">
                <a:solidFill>
                  <a:srgbClr val="000000"/>
                </a:solidFill>
                <a:latin typeface="Liberation Mono"/>
              </a:rPr>
              <a:t> }</a:t>
            </a:r>
          </a:p>
          <a:p>
            <a:pPr marL="457200" indent="-457200">
              <a:buAutoNum type="arabicPeriod"/>
            </a:pPr>
            <a:r>
              <a:rPr lang="en-IN" sz="2000" dirty="0">
                <a:solidFill>
                  <a:srgbClr val="000000"/>
                </a:solidFill>
                <a:latin typeface="Liberation Mono"/>
              </a:rPr>
              <a:t>VISIBLE  / INVISIBLE</a:t>
            </a:r>
          </a:p>
          <a:p>
            <a:pPr marL="457200" indent="-457200">
              <a:buAutoNum type="arabicPeriod"/>
            </a:pPr>
            <a:r>
              <a:rPr lang="en-IN" sz="2000" dirty="0">
                <a:solidFill>
                  <a:srgbClr val="000000"/>
                </a:solidFill>
                <a:latin typeface="Liberation Mono"/>
              </a:rPr>
              <a:t>GENERATED ALWAYS AS ( { </a:t>
            </a:r>
            <a:r>
              <a:rPr lang="en-IN" sz="2000" i="1" dirty="0">
                <a:solidFill>
                  <a:srgbClr val="000000"/>
                </a:solidFill>
                <a:latin typeface="Liberation Mono"/>
              </a:rPr>
              <a:t>generatedColumnExpression</a:t>
            </a:r>
            <a:r>
              <a:rPr lang="en-IN" sz="2000" dirty="0">
                <a:solidFill>
                  <a:srgbClr val="000000"/>
                </a:solidFill>
                <a:latin typeface="Liberation Mono"/>
              </a:rPr>
              <a:t> |  </a:t>
            </a:r>
            <a:r>
              <a:rPr lang="en-IN" sz="2000" i="1" dirty="0">
                <a:solidFill>
                  <a:srgbClr val="FD8603"/>
                </a:solidFill>
                <a:latin typeface="Liberation Mono"/>
              </a:rPr>
              <a:t>NEXTVAL</a:t>
            </a:r>
            <a:r>
              <a:rPr lang="en-IN" sz="2000" dirty="0">
                <a:solidFill>
                  <a:srgbClr val="000000"/>
                </a:solidFill>
                <a:latin typeface="Liberation Mono"/>
              </a:rPr>
              <a:t>('S1') } )</a:t>
            </a:r>
          </a:p>
          <a:p>
            <a:pPr marL="457200" indent="-457200">
              <a:buAutoNum type="arabicPeriod"/>
            </a:pPr>
            <a:r>
              <a:rPr lang="en-US" sz="2000" dirty="0">
                <a:solidFill>
                  <a:srgbClr val="000000"/>
                </a:solidFill>
                <a:latin typeface="Liberation Mono"/>
              </a:rPr>
              <a:t>GENERATED ALWAYS AS IDENTITY( </a:t>
            </a:r>
            <a:r>
              <a:rPr lang="en-US" sz="2000" i="1" dirty="0">
                <a:solidFill>
                  <a:schemeClr val="accent4">
                    <a:lumMod val="50000"/>
                  </a:schemeClr>
                </a:solidFill>
                <a:latin typeface="Liberation Mono"/>
              </a:rPr>
              <a:t>sequenceOption</a:t>
            </a:r>
            <a:r>
              <a:rPr lang="en-US" sz="2000" dirty="0">
                <a:solidFill>
                  <a:srgbClr val="000000"/>
                </a:solidFill>
                <a:latin typeface="Liberation Mono"/>
              </a:rPr>
              <a:t> )</a:t>
            </a:r>
          </a:p>
          <a:p>
            <a:pPr marL="457200" indent="-457200">
              <a:buFontTx/>
              <a:buAutoNum type="arabicPeriod"/>
            </a:pPr>
            <a:r>
              <a:rPr lang="en-US" sz="2000" dirty="0">
                <a:solidFill>
                  <a:srgbClr val="000000"/>
                </a:solidFill>
                <a:latin typeface="Liberation Mono"/>
              </a:rPr>
              <a:t>GENERATED BY DEFAULT AS IDENTITY( </a:t>
            </a:r>
            <a:r>
              <a:rPr lang="en-US" sz="2000" i="1" dirty="0">
                <a:solidFill>
                  <a:schemeClr val="accent4">
                    <a:lumMod val="50000"/>
                  </a:schemeClr>
                </a:solidFill>
                <a:latin typeface="Liberation Mono"/>
              </a:rPr>
              <a:t>sequenceOption</a:t>
            </a:r>
            <a:r>
              <a:rPr lang="en-US" sz="2000" dirty="0">
                <a:solidFill>
                  <a:srgbClr val="000000"/>
                </a:solidFill>
                <a:latin typeface="Liberation Mono"/>
              </a:rPr>
              <a:t> )</a:t>
            </a:r>
          </a:p>
          <a:p>
            <a:pPr marL="457200" indent="-457200">
              <a:buFontTx/>
              <a:buAutoNum type="arabicPeriod"/>
            </a:pPr>
            <a:r>
              <a:rPr lang="en-US" sz="2000" dirty="0">
                <a:solidFill>
                  <a:srgbClr val="000000"/>
                </a:solidFill>
                <a:latin typeface="Liberation Mono"/>
              </a:rPr>
              <a:t>ARRAY</a:t>
            </a:r>
            <a:endParaRPr lang="en-IN" sz="2000" dirty="0">
              <a:solidFill>
                <a:srgbClr val="000000"/>
              </a:solidFill>
              <a:latin typeface="Liberation Mono"/>
            </a:endParaRPr>
          </a:p>
          <a:p>
            <a:endParaRPr lang="en-IN" sz="800" dirty="0">
              <a:solidFill>
                <a:srgbClr val="000000"/>
              </a:solidFill>
              <a:latin typeface="Liberation Mono"/>
            </a:endParaRPr>
          </a:p>
          <a:p>
            <a:r>
              <a:rPr lang="en-US" sz="2000" i="1" dirty="0">
                <a:solidFill>
                  <a:schemeClr val="accent4">
                    <a:lumMod val="50000"/>
                  </a:schemeClr>
                </a:solidFill>
                <a:latin typeface="Liberation Mono"/>
              </a:rPr>
              <a:t>sequenceOption</a:t>
            </a:r>
          </a:p>
          <a:p>
            <a:pPr marL="457200" indent="-457200">
              <a:buAutoNum type="arabicPeriod"/>
            </a:pPr>
            <a:r>
              <a:rPr lang="en-US" sz="2000" dirty="0">
                <a:solidFill>
                  <a:srgbClr val="000000"/>
                </a:solidFill>
                <a:latin typeface="Liberation Mono"/>
              </a:rPr>
              <a:t>START WITH long</a:t>
            </a:r>
          </a:p>
          <a:p>
            <a:pPr marL="457200" indent="-457200">
              <a:buAutoNum type="arabicPeriod"/>
            </a:pPr>
            <a:r>
              <a:rPr lang="en-US" sz="2000" dirty="0">
                <a:solidFill>
                  <a:srgbClr val="000000"/>
                </a:solidFill>
                <a:latin typeface="Liberation Mono"/>
              </a:rPr>
              <a:t>INCREMENT BY long</a:t>
            </a:r>
          </a:p>
          <a:p>
            <a:pPr marL="457200" indent="-457200">
              <a:buAutoNum type="arabicPeriod"/>
            </a:pPr>
            <a:r>
              <a:rPr lang="en-US" sz="2000" dirty="0">
                <a:solidFill>
                  <a:srgbClr val="000000"/>
                </a:solidFill>
                <a:latin typeface="Liberation Mono"/>
              </a:rPr>
              <a:t>MAXVALUE long</a:t>
            </a:r>
          </a:p>
          <a:p>
            <a:pPr marL="457200" indent="-457200">
              <a:buAutoNum type="arabicPeriod"/>
            </a:pPr>
            <a:r>
              <a:rPr lang="en-US" sz="2000" dirty="0">
                <a:solidFill>
                  <a:srgbClr val="000000"/>
                </a:solidFill>
                <a:latin typeface="Liberation Mono"/>
              </a:rPr>
              <a:t>MINVALUE long</a:t>
            </a:r>
          </a:p>
          <a:p>
            <a:pPr marL="457200" indent="-457200">
              <a:buAutoNum type="arabicPeriod"/>
            </a:pPr>
            <a:r>
              <a:rPr lang="en-US" sz="2000" dirty="0">
                <a:solidFill>
                  <a:srgbClr val="000000"/>
                </a:solidFill>
                <a:latin typeface="Liberation Mono"/>
              </a:rPr>
              <a:t>CACHE long</a:t>
            </a:r>
          </a:p>
          <a:p>
            <a:pPr marL="457200" indent="-457200">
              <a:buAutoNum type="arabicPeriod"/>
            </a:pPr>
            <a:r>
              <a:rPr lang="en-US" sz="2000" dirty="0">
                <a:solidFill>
                  <a:srgbClr val="000000"/>
                </a:solidFill>
                <a:latin typeface="Liberation Mono"/>
              </a:rPr>
              <a:t>CYCLE</a:t>
            </a:r>
            <a:endParaRPr lang="en-IN" sz="2000" dirty="0">
              <a:solidFill>
                <a:srgbClr val="000000"/>
              </a:solidFill>
              <a:latin typeface="Liberation Mono"/>
            </a:endParaRPr>
          </a:p>
        </p:txBody>
      </p:sp>
    </p:spTree>
    <p:extLst>
      <p:ext uri="{BB962C8B-B14F-4D97-AF65-F5344CB8AC3E}">
        <p14:creationId xmlns:p14="http://schemas.microsoft.com/office/powerpoint/2010/main" val="238098762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column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0309063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default column</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DEFAULT </a:t>
            </a:r>
            <a:r>
              <a:rPr lang="en-IN" sz="2000" dirty="0">
                <a:solidFill>
                  <a:srgbClr val="000000"/>
                </a:solidFill>
                <a:latin typeface="Liberation Mono"/>
              </a:rPr>
              <a:t>{ </a:t>
            </a:r>
            <a:r>
              <a:rPr lang="en-IN" sz="2000" i="1" dirty="0">
                <a:solidFill>
                  <a:srgbClr val="000000"/>
                </a:solidFill>
                <a:latin typeface="Liberation Mono"/>
              </a:rPr>
              <a:t>string</a:t>
            </a:r>
            <a:r>
              <a:rPr lang="en-IN" sz="2000" dirty="0">
                <a:solidFill>
                  <a:srgbClr val="000000"/>
                </a:solidFill>
                <a:latin typeface="Liberation Mono"/>
              </a:rPr>
              <a:t> | </a:t>
            </a:r>
            <a:r>
              <a:rPr lang="en-IN" sz="2000" i="1" dirty="0">
                <a:solidFill>
                  <a:srgbClr val="000000"/>
                </a:solidFill>
                <a:latin typeface="Liberation Mono"/>
              </a:rPr>
              <a:t>integer</a:t>
            </a:r>
            <a:r>
              <a:rPr lang="en-IN" sz="2000" dirty="0">
                <a:solidFill>
                  <a:srgbClr val="000000"/>
                </a:solidFill>
                <a:latin typeface="Liberation Mono"/>
              </a:rPr>
              <a:t> }</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endParaRPr lang="en-IN" sz="2000" dirty="0">
              <a:solidFill>
                <a:srgbClr val="0077AA"/>
              </a:solidFill>
              <a:latin typeface="Liberation Mono"/>
            </a:endParaRPr>
          </a:p>
          <a:p>
            <a:r>
              <a:rPr lang="en-IN" sz="800" dirty="0">
                <a:solidFill>
                  <a:schemeClr val="tx1">
                    <a:lumMod val="75000"/>
                    <a:lumOff val="25000"/>
                  </a:schemeClr>
                </a:solidFill>
                <a:latin typeface="Liberation Mono"/>
              </a:rPr>
              <a:t>    </a:t>
            </a:r>
          </a:p>
        </p:txBody>
      </p:sp>
      <p:sp>
        <p:nvSpPr>
          <p:cNvPr id="2" name="TextBox 1">
            <a:extLst>
              <a:ext uri="{FF2B5EF4-FFF2-40B4-BE49-F238E27FC236}">
                <a16:creationId xmlns:a16="http://schemas.microsoft.com/office/drawing/2014/main" id="{5C8B36D4-36BB-9E31-D9B5-F90FB4DB8361}"/>
              </a:ext>
            </a:extLst>
          </p:cNvPr>
          <p:cNvSpPr txBox="1"/>
          <p:nvPr/>
        </p:nvSpPr>
        <p:spPr>
          <a:xfrm>
            <a:off x="298959" y="2310552"/>
            <a:ext cx="115932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temp(userID </a:t>
            </a:r>
            <a:r>
              <a:rPr lang="en-US" dirty="0">
                <a:solidFill>
                  <a:srgbClr val="834689"/>
                </a:solidFill>
                <a:latin typeface="Liberation Mono"/>
                <a:cs typeface="Arial" panose="020B0604020202020204" pitchFamily="34" charset="0"/>
              </a:rPr>
              <a:t>INT</a:t>
            </a:r>
            <a:r>
              <a:rPr lang="en-US" dirty="0">
                <a:latin typeface="Liberation Mono"/>
              </a:rPr>
              <a:t>, userName </a:t>
            </a:r>
            <a:r>
              <a:rPr lang="en-US" dirty="0">
                <a:solidFill>
                  <a:srgbClr val="834689"/>
                </a:solidFill>
                <a:latin typeface="Liberation Mono"/>
                <a:cs typeface="Arial" panose="020B0604020202020204" pitchFamily="34" charset="0"/>
              </a:rPr>
              <a:t>CHARACTER</a:t>
            </a:r>
            <a:r>
              <a:rPr lang="en-US" dirty="0">
                <a:latin typeface="Liberation Mono"/>
              </a:rPr>
              <a:t> </a:t>
            </a:r>
            <a:r>
              <a:rPr lang="en-US" dirty="0">
                <a:solidFill>
                  <a:srgbClr val="834689"/>
                </a:solidFill>
                <a:latin typeface="Liberation Mono"/>
                <a:cs typeface="Arial" panose="020B0604020202020204" pitchFamily="34" charset="0"/>
              </a:rPr>
              <a:t>VARYING</a:t>
            </a:r>
            <a:r>
              <a:rPr lang="en-US" dirty="0">
                <a:latin typeface="Liberation Mono"/>
              </a:rPr>
              <a:t>(10),  city </a:t>
            </a:r>
            <a:r>
              <a:rPr lang="en-US" dirty="0">
                <a:solidFill>
                  <a:srgbClr val="834689"/>
                </a:solidFill>
                <a:latin typeface="Liberation Mono"/>
                <a:cs typeface="Arial" panose="020B0604020202020204" pitchFamily="34" charset="0"/>
              </a:rPr>
              <a:t>CHARACTER</a:t>
            </a:r>
            <a:r>
              <a:rPr lang="en-US" dirty="0">
                <a:latin typeface="Liberation Mono"/>
              </a:rPr>
              <a:t> </a:t>
            </a:r>
            <a:r>
              <a:rPr lang="en-US" dirty="0">
                <a:solidFill>
                  <a:srgbClr val="834689"/>
                </a:solidFill>
                <a:latin typeface="Liberation Mono"/>
                <a:cs typeface="Arial" panose="020B0604020202020204" pitchFamily="34" charset="0"/>
              </a:rPr>
              <a:t>VARYING</a:t>
            </a:r>
            <a:r>
              <a:rPr lang="en-US" dirty="0">
                <a:latin typeface="Liberation Mono"/>
              </a:rPr>
              <a:t>(10) </a:t>
            </a:r>
            <a:r>
              <a:rPr lang="en-US" dirty="0">
                <a:solidFill>
                  <a:srgbClr val="FD8603"/>
                </a:solidFill>
                <a:latin typeface="Liberation Mono"/>
              </a:rPr>
              <a:t>DEFAULT</a:t>
            </a:r>
            <a:r>
              <a:rPr lang="en-US" dirty="0">
                <a:latin typeface="Liberation Mono"/>
              </a:rPr>
              <a:t> </a:t>
            </a:r>
            <a:r>
              <a:rPr lang="en-US" dirty="0">
                <a:solidFill>
                  <a:srgbClr val="669900"/>
                </a:solidFill>
                <a:latin typeface="Liberation Mono"/>
              </a:rPr>
              <a:t>'PUNE'</a:t>
            </a:r>
            <a:r>
              <a:rPr lang="en-US" dirty="0">
                <a:latin typeface="Liberation Mono"/>
              </a:rPr>
              <a:t>, </a:t>
            </a:r>
            <a:r>
              <a:rPr lang="en-US" dirty="0" err="1">
                <a:latin typeface="Liberation Mono"/>
              </a:rPr>
              <a:t>pincode</a:t>
            </a:r>
            <a:r>
              <a:rPr lang="en-US" dirty="0">
                <a:latin typeface="Liberation Mono"/>
              </a:rPr>
              <a:t> </a:t>
            </a:r>
            <a:r>
              <a:rPr lang="en-US" dirty="0">
                <a:solidFill>
                  <a:srgbClr val="834689"/>
                </a:solidFill>
                <a:latin typeface="Liberation Mono"/>
                <a:cs typeface="Arial" panose="020B0604020202020204" pitchFamily="34" charset="0"/>
              </a:rPr>
              <a:t>INTEGER</a:t>
            </a:r>
            <a:r>
              <a:rPr lang="en-US" dirty="0">
                <a:latin typeface="Liberation Mono"/>
              </a:rPr>
              <a:t> </a:t>
            </a:r>
            <a:r>
              <a:rPr lang="en-US" dirty="0">
                <a:solidFill>
                  <a:srgbClr val="FD8603"/>
                </a:solidFill>
                <a:latin typeface="Liberation Mono"/>
              </a:rPr>
              <a:t>DEFAULT</a:t>
            </a:r>
            <a:r>
              <a:rPr lang="en-US" dirty="0">
                <a:latin typeface="Liberation Mono"/>
              </a:rPr>
              <a:t> </a:t>
            </a:r>
            <a:r>
              <a:rPr lang="en-US" dirty="0">
                <a:solidFill>
                  <a:srgbClr val="990055"/>
                </a:solidFill>
                <a:latin typeface="Liberation Mono"/>
              </a:rPr>
              <a:t>410039</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temp(userID, userName) </a:t>
            </a:r>
            <a:r>
              <a:rPr lang="en-US" dirty="0">
                <a:solidFill>
                  <a:srgbClr val="0077AA"/>
                </a:solidFill>
                <a:latin typeface="Liberation Mono"/>
              </a:rPr>
              <a:t>VALUES</a:t>
            </a:r>
            <a:r>
              <a:rPr lang="en-US" dirty="0">
                <a:latin typeface="Liberation Mono"/>
              </a:rPr>
              <a:t>(</a:t>
            </a:r>
            <a:r>
              <a:rPr lang="en-US" dirty="0">
                <a:solidFill>
                  <a:srgbClr val="990055"/>
                </a:solidFill>
                <a:latin typeface="Liberation Mono"/>
              </a:rPr>
              <a:t>10</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A684D496-E647-DE10-A451-02F826A4B032}"/>
              </a:ext>
            </a:extLst>
          </p:cNvPr>
          <p:cNvSpPr txBox="1"/>
          <p:nvPr/>
        </p:nvSpPr>
        <p:spPr>
          <a:xfrm>
            <a:off x="335360" y="5517232"/>
            <a:ext cx="11665296"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
        <p:nvSpPr>
          <p:cNvPr id="6" name="TextBox 5">
            <a:extLst>
              <a:ext uri="{FF2B5EF4-FFF2-40B4-BE49-F238E27FC236}">
                <a16:creationId xmlns:a16="http://schemas.microsoft.com/office/drawing/2014/main" id="{B732E254-5764-DF69-1096-B517400B92BB}"/>
              </a:ext>
            </a:extLst>
          </p:cNvPr>
          <p:cNvSpPr txBox="1"/>
          <p:nvPr/>
        </p:nvSpPr>
        <p:spPr>
          <a:xfrm>
            <a:off x="335360" y="1628800"/>
            <a:ext cx="8495073" cy="430887"/>
          </a:xfrm>
          <a:prstGeom prst="rect">
            <a:avLst/>
          </a:prstGeom>
          <a:noFill/>
        </p:spPr>
        <p:txBody>
          <a:bodyPr wrap="square">
            <a:spAutoFit/>
          </a:bodyPr>
          <a:lstStyle/>
          <a:p>
            <a:r>
              <a:rPr lang="en-IN" sz="2200" dirty="0">
                <a:solidFill>
                  <a:srgbClr val="000000"/>
                </a:solidFill>
                <a:latin typeface="Liberation Mono"/>
              </a:rPr>
              <a:t>DEFAULT ( { </a:t>
            </a:r>
            <a:r>
              <a:rPr lang="en-IN" sz="2200" i="1" dirty="0">
                <a:solidFill>
                  <a:srgbClr val="000000"/>
                </a:solidFill>
                <a:latin typeface="Liberation Mono"/>
              </a:rPr>
              <a:t>string </a:t>
            </a:r>
            <a:r>
              <a:rPr lang="en-IN" sz="2200" dirty="0">
                <a:solidFill>
                  <a:srgbClr val="000000"/>
                </a:solidFill>
                <a:latin typeface="Liberation Mono"/>
              </a:rPr>
              <a:t>| </a:t>
            </a:r>
            <a:r>
              <a:rPr lang="en-IN" sz="2200" i="1" dirty="0">
                <a:solidFill>
                  <a:srgbClr val="000000"/>
                </a:solidFill>
                <a:latin typeface="Liberation Mono"/>
              </a:rPr>
              <a:t>integer </a:t>
            </a:r>
            <a:r>
              <a:rPr lang="en-IN" sz="2200" dirty="0">
                <a:solidFill>
                  <a:srgbClr val="000000"/>
                </a:solidFill>
                <a:latin typeface="Liberation Mono"/>
              </a:rPr>
              <a:t>} )</a:t>
            </a:r>
            <a:endParaRPr lang="en-IN" sz="2200" dirty="0"/>
          </a:p>
        </p:txBody>
      </p:sp>
    </p:spTree>
    <p:extLst>
      <p:ext uri="{BB962C8B-B14F-4D97-AF65-F5344CB8AC3E}">
        <p14:creationId xmlns:p14="http://schemas.microsoft.com/office/powerpoint/2010/main" val="376334107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invisible column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5044669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invisible column</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INVISIBLE</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endParaRPr lang="en-IN" sz="2000" dirty="0">
              <a:solidFill>
                <a:srgbClr val="0077AA"/>
              </a:solidFill>
              <a:latin typeface="Liberation Mono"/>
            </a:endParaRPr>
          </a:p>
          <a:p>
            <a:r>
              <a:rPr lang="en-IN" sz="800" dirty="0">
                <a:solidFill>
                  <a:schemeClr val="tx1">
                    <a:lumMod val="75000"/>
                    <a:lumOff val="25000"/>
                  </a:schemeClr>
                </a:solidFill>
                <a:latin typeface="Liberation Mono"/>
              </a:rPr>
              <a:t>    </a:t>
            </a:r>
          </a:p>
        </p:txBody>
      </p:sp>
      <p:sp>
        <p:nvSpPr>
          <p:cNvPr id="2" name="TextBox 1">
            <a:extLst>
              <a:ext uri="{FF2B5EF4-FFF2-40B4-BE49-F238E27FC236}">
                <a16:creationId xmlns:a16="http://schemas.microsoft.com/office/drawing/2014/main" id="{5C8B36D4-36BB-9E31-D9B5-F90FB4DB8361}"/>
              </a:ext>
            </a:extLst>
          </p:cNvPr>
          <p:cNvSpPr txBox="1"/>
          <p:nvPr/>
        </p:nvSpPr>
        <p:spPr>
          <a:xfrm>
            <a:off x="278632" y="2260029"/>
            <a:ext cx="11593288" cy="156966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temp(userID </a:t>
            </a:r>
            <a:r>
              <a:rPr lang="en-US" dirty="0">
                <a:solidFill>
                  <a:srgbClr val="834689"/>
                </a:solidFill>
                <a:latin typeface="Liberation Mono"/>
                <a:cs typeface="Arial" panose="020B0604020202020204" pitchFamily="34" charset="0"/>
              </a:rPr>
              <a:t>INT</a:t>
            </a:r>
            <a:r>
              <a:rPr lang="en-US" dirty="0">
                <a:latin typeface="Liberation Mono"/>
              </a:rPr>
              <a:t>, userName </a:t>
            </a:r>
            <a:r>
              <a:rPr lang="en-US" dirty="0">
                <a:solidFill>
                  <a:srgbClr val="834689"/>
                </a:solidFill>
                <a:latin typeface="Liberation Mono"/>
                <a:cs typeface="Arial" panose="020B0604020202020204" pitchFamily="34" charset="0"/>
              </a:rPr>
              <a:t>CHARACTER</a:t>
            </a:r>
            <a:r>
              <a:rPr lang="en-US" dirty="0">
                <a:latin typeface="Liberation Mono"/>
              </a:rPr>
              <a:t> </a:t>
            </a:r>
            <a:r>
              <a:rPr lang="en-US" dirty="0">
                <a:solidFill>
                  <a:srgbClr val="834689"/>
                </a:solidFill>
                <a:latin typeface="Liberation Mono"/>
                <a:cs typeface="Arial" panose="020B0604020202020204" pitchFamily="34" charset="0"/>
              </a:rPr>
              <a:t>VARYING</a:t>
            </a:r>
            <a:r>
              <a:rPr lang="en-US" dirty="0">
                <a:latin typeface="Liberation Mono"/>
              </a:rPr>
              <a:t>(10), password </a:t>
            </a:r>
            <a:r>
              <a:rPr lang="en-US" dirty="0">
                <a:solidFill>
                  <a:srgbClr val="834689"/>
                </a:solidFill>
                <a:latin typeface="Liberation Mono"/>
                <a:cs typeface="Arial" panose="020B0604020202020204" pitchFamily="34" charset="0"/>
              </a:rPr>
              <a:t>CHARACTER</a:t>
            </a:r>
            <a:r>
              <a:rPr lang="en-US" dirty="0">
                <a:latin typeface="Liberation Mono"/>
              </a:rPr>
              <a:t> </a:t>
            </a:r>
            <a:r>
              <a:rPr lang="en-US" dirty="0">
                <a:solidFill>
                  <a:srgbClr val="834689"/>
                </a:solidFill>
                <a:latin typeface="Liberation Mono"/>
                <a:cs typeface="Arial" panose="020B0604020202020204" pitchFamily="34" charset="0"/>
              </a:rPr>
              <a:t>VARYING</a:t>
            </a:r>
            <a:r>
              <a:rPr lang="en-US" dirty="0">
                <a:latin typeface="Liberation Mono"/>
              </a:rPr>
              <a:t>(10) </a:t>
            </a:r>
            <a:r>
              <a:rPr lang="en-US" dirty="0">
                <a:solidFill>
                  <a:srgbClr val="FD8603"/>
                </a:solidFill>
                <a:latin typeface="Liberation Mono"/>
              </a:rPr>
              <a:t>INVISIBLE</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temp </a:t>
            </a:r>
            <a:r>
              <a:rPr lang="en-US" dirty="0">
                <a:solidFill>
                  <a:srgbClr val="0077AA"/>
                </a:solidFill>
                <a:latin typeface="Liberation Mono"/>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'SHARMIN'</a:t>
            </a:r>
            <a:r>
              <a:rPr lang="en-US" dirty="0">
                <a:latin typeface="Liberation Mono"/>
              </a:rPr>
              <a:t>,</a:t>
            </a:r>
            <a:r>
              <a:rPr lang="en-US" dirty="0">
                <a:solidFill>
                  <a:srgbClr val="669900"/>
                </a:solidFill>
                <a:latin typeface="Liberation Mono"/>
              </a:rPr>
              <a:t> 'SHARMIN’</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temp(userid, username, password) </a:t>
            </a:r>
            <a:r>
              <a:rPr lang="en-US" dirty="0">
                <a:solidFill>
                  <a:srgbClr val="0077AA"/>
                </a:solidFill>
                <a:latin typeface="Liberation Mono"/>
              </a:rPr>
              <a:t>VALUES</a:t>
            </a:r>
            <a:r>
              <a:rPr lang="en-US" dirty="0">
                <a:latin typeface="Liberation Mono"/>
              </a:rPr>
              <a:t>(</a:t>
            </a:r>
            <a:r>
              <a:rPr lang="en-US" dirty="0">
                <a:solidFill>
                  <a:srgbClr val="990055"/>
                </a:solidFill>
                <a:latin typeface="Liberation Mono"/>
              </a:rPr>
              <a:t>2</a:t>
            </a:r>
            <a:r>
              <a:rPr lang="en-US" dirty="0">
                <a:latin typeface="Liberation Mono"/>
              </a:rPr>
              <a:t>, </a:t>
            </a:r>
            <a:r>
              <a:rPr lang="en-US" dirty="0">
                <a:solidFill>
                  <a:srgbClr val="669900"/>
                </a:solidFill>
                <a:latin typeface="Liberation Mono"/>
              </a:rPr>
              <a:t>'SALEEL'</a:t>
            </a:r>
            <a:r>
              <a:rPr lang="en-US" dirty="0">
                <a:latin typeface="Liberation Mono"/>
              </a:rPr>
              <a:t>, </a:t>
            </a:r>
            <a:r>
              <a:rPr lang="en-US" dirty="0">
                <a:solidFill>
                  <a:srgbClr val="669900"/>
                </a:solidFill>
                <a:latin typeface="Liberation Mono"/>
              </a:rPr>
              <a:t>'SALEEL’</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B050"/>
                </a:solidFill>
                <a:latin typeface="Liberation Mono"/>
              </a:rPr>
              <a:t>// This statement will not display the invisible columns.</a:t>
            </a:r>
            <a:endParaRPr lang="en-IN" dirty="0">
              <a:solidFill>
                <a:srgbClr val="00B050"/>
              </a:solidFill>
              <a:latin typeface="Liberation Mono"/>
            </a:endParaRPr>
          </a:p>
        </p:txBody>
      </p:sp>
      <p:sp>
        <p:nvSpPr>
          <p:cNvPr id="7" name="TextBox 6">
            <a:extLst>
              <a:ext uri="{FF2B5EF4-FFF2-40B4-BE49-F238E27FC236}">
                <a16:creationId xmlns:a16="http://schemas.microsoft.com/office/drawing/2014/main" id="{A684D496-E647-DE10-A451-02F826A4B032}"/>
              </a:ext>
            </a:extLst>
          </p:cNvPr>
          <p:cNvSpPr txBox="1"/>
          <p:nvPr/>
        </p:nvSpPr>
        <p:spPr>
          <a:xfrm>
            <a:off x="335360" y="5517232"/>
            <a:ext cx="11665296"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IN" dirty="0">
                <a:latin typeface="Arial" panose="020B0604020202020204" pitchFamily="34" charset="0"/>
                <a:cs typeface="Arial" panose="020B0604020202020204" pitchFamily="34" charset="0"/>
              </a:rPr>
              <a:t>The invisible column will not be displayed as a result of SELECT </a:t>
            </a:r>
            <a:r>
              <a:rPr lang="en-IN">
                <a:latin typeface="Arial" panose="020B0604020202020204" pitchFamily="34" charset="0"/>
                <a:cs typeface="Arial" panose="020B0604020202020204" pitchFamily="34" charset="0"/>
              </a:rPr>
              <a:t>* query.</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75D4EE61-224A-89B6-828C-C775A1B0CAB2}"/>
              </a:ext>
            </a:extLst>
          </p:cNvPr>
          <p:cNvSpPr txBox="1"/>
          <p:nvPr/>
        </p:nvSpPr>
        <p:spPr>
          <a:xfrm>
            <a:off x="335360" y="1628800"/>
            <a:ext cx="8495073" cy="430887"/>
          </a:xfrm>
          <a:prstGeom prst="rect">
            <a:avLst/>
          </a:prstGeom>
          <a:noFill/>
        </p:spPr>
        <p:txBody>
          <a:bodyPr wrap="square">
            <a:spAutoFit/>
          </a:bodyPr>
          <a:lstStyle/>
          <a:p>
            <a:r>
              <a:rPr lang="en-IN" sz="2200" dirty="0">
                <a:solidFill>
                  <a:srgbClr val="000000"/>
                </a:solidFill>
                <a:latin typeface="Liberation Mono"/>
              </a:rPr>
              <a:t>VISIBLE | INVISIBLE</a:t>
            </a:r>
            <a:endParaRPr lang="en-IN" sz="2200" dirty="0"/>
          </a:p>
        </p:txBody>
      </p:sp>
    </p:spTree>
    <p:extLst>
      <p:ext uri="{BB962C8B-B14F-4D97-AF65-F5344CB8AC3E}">
        <p14:creationId xmlns:p14="http://schemas.microsoft.com/office/powerpoint/2010/main" val="12408863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132343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a:t>
            </a:r>
            <a:r>
              <a:rPr lang="en-US">
                <a:latin typeface="Liberation Mono"/>
              </a:rPr>
              <a:t>, </a:t>
            </a:r>
            <a:r>
              <a:rPr lang="en-US" dirty="0">
                <a:solidFill>
                  <a:srgbClr val="990055"/>
                </a:solidFill>
                <a:latin typeface="Liberation Mono"/>
              </a:rPr>
              <a:t>4</a:t>
            </a:r>
            <a:r>
              <a:rPr lang="en-US">
                <a:solidFill>
                  <a:schemeClr val="tx1">
                    <a:lumMod val="65000"/>
                    <a:lumOff val="35000"/>
                  </a:schemeClr>
                </a:solidFill>
                <a:latin typeface="Liberation Mono"/>
              </a:rPr>
              <a:t>)</a:t>
            </a:r>
            <a:r>
              <a:rPr lang="en-US">
                <a:latin typeface="Liberation Mono"/>
              </a:rPr>
              <a:t>, </a:t>
            </a:r>
            <a:r>
              <a:rPr lang="en-US" dirty="0">
                <a:solidFill>
                  <a:srgbClr val="990055"/>
                </a:solidFill>
                <a:latin typeface="Liberation Mono"/>
              </a:rPr>
              <a:t>10</a:t>
            </a:r>
            <a:r>
              <a:rPr lang="en-US">
                <a:latin typeface="Liberation Mono"/>
              </a:rPr>
              <a:t>, </a:t>
            </a:r>
            <a:r>
              <a:rPr lang="en-US" dirty="0">
                <a:latin typeface="Liberation Mono"/>
              </a:rPr>
              <a:t>'*'</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H2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always as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TextBox 4">
            <a:extLst>
              <a:ext uri="{FF2B5EF4-FFF2-40B4-BE49-F238E27FC236}">
                <a16:creationId xmlns:a16="http://schemas.microsoft.com/office/drawing/2014/main" id="{06231146-E91A-B998-4414-2B284ED76174}"/>
              </a:ext>
            </a:extLst>
          </p:cNvPr>
          <p:cNvSpPr txBox="1"/>
          <p:nvPr/>
        </p:nvSpPr>
        <p:spPr>
          <a:xfrm>
            <a:off x="335360" y="5301208"/>
            <a:ext cx="11665296" cy="135421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IN" dirty="0">
                <a:latin typeface="Arial" panose="020B0604020202020204" pitchFamily="34" charset="0"/>
                <a:cs typeface="Arial" panose="020B0604020202020204" pitchFamily="34" charset="0"/>
              </a:rPr>
              <a:t>The values to the generated column cannot be assigned.</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Identity column has implicit NOT NULL constraint.</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Identity column may not have DEFAULT expressions.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2611292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generated always as column</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GENERATED</a:t>
            </a:r>
            <a:r>
              <a:rPr lang="en-IN" sz="2000" dirty="0">
                <a:solidFill>
                  <a:srgbClr val="000000"/>
                </a:solidFill>
                <a:latin typeface="Liberation Mono"/>
              </a:rPr>
              <a:t> </a:t>
            </a:r>
            <a:r>
              <a:rPr lang="en-IN" sz="2000" i="1" dirty="0">
                <a:solidFill>
                  <a:schemeClr val="accent4">
                    <a:lumMod val="50000"/>
                  </a:schemeClr>
                </a:solidFill>
                <a:latin typeface="Liberation Mono"/>
              </a:rPr>
              <a:t>ALWAYS</a:t>
            </a:r>
            <a:r>
              <a:rPr lang="en-IN" sz="2000" dirty="0">
                <a:solidFill>
                  <a:srgbClr val="000000"/>
                </a:solidFill>
                <a:latin typeface="Liberation Mono"/>
              </a:rPr>
              <a:t> </a:t>
            </a:r>
            <a:r>
              <a:rPr lang="en-IN" sz="2000" i="1" dirty="0">
                <a:solidFill>
                  <a:schemeClr val="accent4">
                    <a:lumMod val="50000"/>
                  </a:schemeClr>
                </a:solidFill>
                <a:latin typeface="Liberation Mono"/>
              </a:rPr>
              <a:t>AS</a:t>
            </a:r>
            <a:r>
              <a:rPr lang="en-IN" sz="2000" dirty="0">
                <a:solidFill>
                  <a:srgbClr val="000000"/>
                </a:solidFill>
                <a:latin typeface="Liberation Mono"/>
              </a:rPr>
              <a:t> ( { </a:t>
            </a:r>
            <a:r>
              <a:rPr lang="en-IN" sz="2000" i="1" dirty="0">
                <a:solidFill>
                  <a:srgbClr val="000000"/>
                </a:solidFill>
                <a:latin typeface="Liberation Mono"/>
              </a:rPr>
              <a:t>generatedColumnExpression</a:t>
            </a:r>
            <a:r>
              <a:rPr lang="en-IN" sz="2000" dirty="0">
                <a:solidFill>
                  <a:srgbClr val="000000"/>
                </a:solidFill>
                <a:latin typeface="Liberation Mono"/>
              </a:rPr>
              <a:t> |  </a:t>
            </a:r>
            <a:r>
              <a:rPr lang="en-IN" sz="2000" dirty="0">
                <a:solidFill>
                  <a:srgbClr val="FD8603"/>
                </a:solidFill>
                <a:latin typeface="Liberation Mono"/>
              </a:rPr>
              <a:t>NEXTVAL</a:t>
            </a:r>
            <a:r>
              <a:rPr lang="en-IN" sz="2000" dirty="0">
                <a:solidFill>
                  <a:srgbClr val="000000"/>
                </a:solidFill>
                <a:latin typeface="Liberation Mono"/>
              </a:rPr>
              <a:t>('S1') } )</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endParaRPr lang="en-IN" sz="2000" dirty="0">
              <a:solidFill>
                <a:srgbClr val="0077AA"/>
              </a:solidFill>
              <a:latin typeface="Liberation Mono"/>
            </a:endParaRPr>
          </a:p>
          <a:p>
            <a:r>
              <a:rPr lang="en-IN" sz="800" dirty="0">
                <a:solidFill>
                  <a:schemeClr val="tx1">
                    <a:lumMod val="75000"/>
                    <a:lumOff val="25000"/>
                  </a:schemeClr>
                </a:solidFill>
                <a:latin typeface="Liberation Mono"/>
              </a:rPr>
              <a:t>    </a:t>
            </a:r>
          </a:p>
        </p:txBody>
      </p:sp>
      <p:sp>
        <p:nvSpPr>
          <p:cNvPr id="3" name="TextBox 2">
            <a:extLst>
              <a:ext uri="{FF2B5EF4-FFF2-40B4-BE49-F238E27FC236}">
                <a16:creationId xmlns:a16="http://schemas.microsoft.com/office/drawing/2014/main" id="{20CCED48-AD63-2B2B-80D2-FC508121B208}"/>
              </a:ext>
            </a:extLst>
          </p:cNvPr>
          <p:cNvSpPr txBox="1"/>
          <p:nvPr/>
        </p:nvSpPr>
        <p:spPr>
          <a:xfrm>
            <a:off x="335360" y="2249577"/>
            <a:ext cx="11521280" cy="144655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temp(id </a:t>
            </a:r>
            <a:r>
              <a:rPr lang="en-IN" dirty="0">
                <a:solidFill>
                  <a:srgbClr val="834689"/>
                </a:solidFill>
                <a:latin typeface="Liberation Mono"/>
                <a:cs typeface="Arial" panose="020B0604020202020204" pitchFamily="34" charset="0"/>
              </a:rPr>
              <a:t>INTEGER</a:t>
            </a:r>
            <a:r>
              <a:rPr lang="en-IN" dirty="0">
                <a:latin typeface="Liberation Mono"/>
              </a:rPr>
              <a:t>, ename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 salary </a:t>
            </a:r>
            <a:r>
              <a:rPr lang="en-IN" dirty="0">
                <a:solidFill>
                  <a:srgbClr val="834689"/>
                </a:solidFill>
                <a:latin typeface="Liberation Mono"/>
                <a:cs typeface="Arial" panose="020B0604020202020204" pitchFamily="34" charset="0"/>
              </a:rPr>
              <a:t>INTEGER</a:t>
            </a:r>
            <a:r>
              <a:rPr lang="en-IN" dirty="0">
                <a:latin typeface="Liberation Mono"/>
              </a:rPr>
              <a:t>, comm </a:t>
            </a:r>
            <a:r>
              <a:rPr lang="en-IN" dirty="0">
                <a:solidFill>
                  <a:srgbClr val="834689"/>
                </a:solidFill>
                <a:latin typeface="Liberation Mono"/>
                <a:cs typeface="Arial" panose="020B0604020202020204" pitchFamily="34" charset="0"/>
              </a:rPr>
              <a:t>INTEGER</a:t>
            </a:r>
            <a:r>
              <a:rPr lang="en-IN" dirty="0">
                <a:latin typeface="Liberation Mono"/>
              </a:rPr>
              <a:t>, total </a:t>
            </a:r>
            <a:r>
              <a:rPr lang="en-IN" dirty="0">
                <a:solidFill>
                  <a:srgbClr val="834689"/>
                </a:solidFill>
                <a:latin typeface="Liberation Mono"/>
                <a:cs typeface="Arial" panose="020B0604020202020204" pitchFamily="34" charset="0"/>
              </a:rPr>
              <a:t>INTEGER</a:t>
            </a:r>
            <a:r>
              <a:rPr lang="en-IN" dirty="0">
                <a:latin typeface="Liberation Mono"/>
              </a:rPr>
              <a:t> </a:t>
            </a:r>
            <a:r>
              <a:rPr lang="en-IN" dirty="0">
                <a:solidFill>
                  <a:srgbClr val="FD8603"/>
                </a:solidFill>
                <a:latin typeface="Liberation Mono"/>
              </a:rPr>
              <a:t>GENERATED</a:t>
            </a:r>
            <a:r>
              <a:rPr lang="en-IN" dirty="0">
                <a:latin typeface="Liberation Mono"/>
              </a:rPr>
              <a:t> </a:t>
            </a:r>
            <a:r>
              <a:rPr lang="en-IN" dirty="0">
                <a:solidFill>
                  <a:srgbClr val="FD8603"/>
                </a:solidFill>
                <a:latin typeface="Liberation Mono"/>
              </a:rPr>
              <a:t>ALWAYS</a:t>
            </a:r>
            <a:r>
              <a:rPr lang="en-IN" dirty="0">
                <a:latin typeface="Liberation Mono"/>
              </a:rPr>
              <a:t> </a:t>
            </a:r>
            <a:r>
              <a:rPr lang="en-IN" dirty="0">
                <a:solidFill>
                  <a:srgbClr val="FD8603"/>
                </a:solidFill>
                <a:latin typeface="Liberation Mono"/>
              </a:rPr>
              <a:t>AS</a:t>
            </a:r>
            <a:r>
              <a:rPr lang="en-IN" dirty="0">
                <a:latin typeface="Liberation Mono"/>
              </a:rPr>
              <a:t> (salary + comm));</a:t>
            </a:r>
          </a:p>
          <a:p>
            <a:endParaRPr lang="en-IN" sz="800"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 </a:t>
            </a:r>
            <a:r>
              <a:rPr lang="en-US" dirty="0">
                <a:solidFill>
                  <a:srgbClr val="0077AA"/>
                </a:solidFill>
                <a:latin typeface="Liberation Mono"/>
              </a:rPr>
              <a:t>VALUES</a:t>
            </a:r>
            <a:r>
              <a:rPr lang="en-US" dirty="0">
                <a:latin typeface="Liberation Mono"/>
              </a:rPr>
              <a:t>(</a:t>
            </a:r>
            <a:r>
              <a:rPr lang="en-US" dirty="0">
                <a:solidFill>
                  <a:srgbClr val="990055"/>
                </a:solidFill>
                <a:latin typeface="Liberation Mono"/>
              </a:rPr>
              <a:t>10</a:t>
            </a:r>
            <a:r>
              <a:rPr lang="en-US" dirty="0">
                <a:latin typeface="Liberation Mono"/>
              </a:rPr>
              <a:t>,</a:t>
            </a:r>
            <a:r>
              <a:rPr lang="en-US" dirty="0">
                <a:solidFill>
                  <a:srgbClr val="669900"/>
                </a:solidFill>
                <a:latin typeface="Liberation Mono"/>
              </a:rPr>
              <a:t>'SALEEL'</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 DEFAULT);</a:t>
            </a:r>
          </a:p>
          <a:p>
            <a:endParaRPr lang="en-US" sz="800"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(id, ename, salary, comm)  </a:t>
            </a:r>
            <a:r>
              <a:rPr lang="en-US" dirty="0">
                <a:solidFill>
                  <a:srgbClr val="0077AA"/>
                </a:solidFill>
                <a:latin typeface="Liberation Mono"/>
              </a:rPr>
              <a:t>VALUES</a:t>
            </a:r>
            <a:r>
              <a:rPr lang="en-US" dirty="0">
                <a:latin typeface="Liberation Mono"/>
              </a:rPr>
              <a:t>(11,</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0AE19D8E-F5E0-B6EA-C9EA-204F9A9AD971}"/>
              </a:ext>
            </a:extLst>
          </p:cNvPr>
          <p:cNvSpPr txBox="1"/>
          <p:nvPr/>
        </p:nvSpPr>
        <p:spPr>
          <a:xfrm>
            <a:off x="335360" y="1628800"/>
            <a:ext cx="8495073" cy="430887"/>
          </a:xfrm>
          <a:prstGeom prst="rect">
            <a:avLst/>
          </a:prstGeom>
          <a:noFill/>
        </p:spPr>
        <p:txBody>
          <a:bodyPr wrap="square">
            <a:spAutoFit/>
          </a:bodyPr>
          <a:lstStyle/>
          <a:p>
            <a:r>
              <a:rPr lang="en-IN" sz="2200" dirty="0">
                <a:solidFill>
                  <a:srgbClr val="000000"/>
                </a:solidFill>
                <a:latin typeface="Liberation Mono"/>
              </a:rPr>
              <a:t>GENERATED ALWAYS AS ( { </a:t>
            </a:r>
            <a:r>
              <a:rPr lang="en-IN" sz="2200" i="1" dirty="0">
                <a:solidFill>
                  <a:srgbClr val="000000"/>
                </a:solidFill>
                <a:latin typeface="Liberation Mono"/>
              </a:rPr>
              <a:t>generatedColumnExpression </a:t>
            </a:r>
            <a:r>
              <a:rPr lang="en-IN" sz="2200" dirty="0">
                <a:solidFill>
                  <a:srgbClr val="000000"/>
                </a:solidFill>
                <a:latin typeface="Liberation Mono"/>
              </a:rPr>
              <a:t>} )</a:t>
            </a:r>
            <a:endParaRPr lang="en-IN" sz="2200" dirty="0"/>
          </a:p>
        </p:txBody>
      </p:sp>
      <p:sp>
        <p:nvSpPr>
          <p:cNvPr id="12" name="TextBox 11">
            <a:extLst>
              <a:ext uri="{FF2B5EF4-FFF2-40B4-BE49-F238E27FC236}">
                <a16:creationId xmlns:a16="http://schemas.microsoft.com/office/drawing/2014/main" id="{F24D08F1-AC92-762D-2DBB-0962AE746230}"/>
              </a:ext>
            </a:extLst>
          </p:cNvPr>
          <p:cNvSpPr txBox="1"/>
          <p:nvPr/>
        </p:nvSpPr>
        <p:spPr>
          <a:xfrm>
            <a:off x="324728" y="4582289"/>
            <a:ext cx="8495073" cy="430887"/>
          </a:xfrm>
          <a:prstGeom prst="rect">
            <a:avLst/>
          </a:prstGeom>
          <a:noFill/>
        </p:spPr>
        <p:txBody>
          <a:bodyPr wrap="square">
            <a:spAutoFit/>
          </a:bodyPr>
          <a:lstStyle/>
          <a:p>
            <a:r>
              <a:rPr lang="en-IN" sz="2200" dirty="0">
                <a:solidFill>
                  <a:srgbClr val="000000"/>
                </a:solidFill>
                <a:latin typeface="Liberation Mono"/>
              </a:rPr>
              <a:t>GENERATED ALWAYS AS ( { </a:t>
            </a:r>
            <a:r>
              <a:rPr lang="en-IN" sz="2200" dirty="0">
                <a:solidFill>
                  <a:srgbClr val="FD8603"/>
                </a:solidFill>
                <a:latin typeface="Liberation Mono"/>
              </a:rPr>
              <a:t>NEXTVAL</a:t>
            </a:r>
            <a:r>
              <a:rPr lang="en-IN" sz="2200" dirty="0">
                <a:solidFill>
                  <a:srgbClr val="000000"/>
                </a:solidFill>
                <a:latin typeface="Liberation Mono"/>
              </a:rPr>
              <a:t>('S1') } )</a:t>
            </a:r>
            <a:endParaRPr lang="en-IN" sz="2200" dirty="0"/>
          </a:p>
        </p:txBody>
      </p:sp>
      <p:sp>
        <p:nvSpPr>
          <p:cNvPr id="13" name="TextBox 12">
            <a:extLst>
              <a:ext uri="{FF2B5EF4-FFF2-40B4-BE49-F238E27FC236}">
                <a16:creationId xmlns:a16="http://schemas.microsoft.com/office/drawing/2014/main" id="{D55B48BB-61F9-5495-C912-C29BD20331FB}"/>
              </a:ext>
            </a:extLst>
          </p:cNvPr>
          <p:cNvSpPr txBox="1"/>
          <p:nvPr/>
        </p:nvSpPr>
        <p:spPr>
          <a:xfrm>
            <a:off x="327004" y="5191452"/>
            <a:ext cx="11521280" cy="144655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(id </a:t>
            </a:r>
            <a:r>
              <a:rPr lang="en-IN" dirty="0">
                <a:solidFill>
                  <a:srgbClr val="834689"/>
                </a:solidFill>
                <a:latin typeface="Liberation Mono"/>
                <a:cs typeface="Arial" panose="020B0604020202020204" pitchFamily="34" charset="0"/>
              </a:rPr>
              <a:t>INTEGER</a:t>
            </a:r>
            <a:r>
              <a:rPr lang="en-IN" dirty="0">
                <a:latin typeface="Liberation Mono"/>
              </a:rPr>
              <a:t> </a:t>
            </a:r>
            <a:r>
              <a:rPr lang="en-US" dirty="0">
                <a:solidFill>
                  <a:srgbClr val="FD8603"/>
                </a:solidFill>
                <a:latin typeface="Liberation Mono"/>
              </a:rPr>
              <a:t>GENERATED ALWAYS AS </a:t>
            </a:r>
            <a:r>
              <a:rPr lang="en-US" dirty="0">
                <a:latin typeface="Liberation Mono"/>
              </a:rPr>
              <a:t>(</a:t>
            </a:r>
            <a:r>
              <a:rPr lang="en-US" dirty="0">
                <a:solidFill>
                  <a:srgbClr val="FD8603"/>
                </a:solidFill>
                <a:latin typeface="Liberation Mono"/>
              </a:rPr>
              <a:t>NEXTVAL</a:t>
            </a:r>
            <a:r>
              <a:rPr lang="en-US" dirty="0">
                <a:latin typeface="Liberation Mono"/>
              </a:rPr>
              <a:t>(</a:t>
            </a:r>
            <a:r>
              <a:rPr lang="en-US" dirty="0">
                <a:solidFill>
                  <a:srgbClr val="FD8603"/>
                </a:solidFill>
                <a:latin typeface="Liberation Mono"/>
              </a:rPr>
              <a:t>'S1'</a:t>
            </a:r>
            <a:r>
              <a:rPr lang="en-US" dirty="0">
                <a:latin typeface="Liberation Mono"/>
              </a:rPr>
              <a:t>))</a:t>
            </a:r>
            <a:r>
              <a:rPr lang="en-IN" dirty="0">
                <a:latin typeface="Liberation Mono"/>
              </a:rPr>
              <a:t>, ename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 salary </a:t>
            </a:r>
            <a:r>
              <a:rPr lang="en-IN" dirty="0">
                <a:solidFill>
                  <a:srgbClr val="834689"/>
                </a:solidFill>
                <a:latin typeface="Liberation Mono"/>
                <a:cs typeface="Arial" panose="020B0604020202020204" pitchFamily="34" charset="0"/>
              </a:rPr>
              <a:t>INTEGER</a:t>
            </a:r>
            <a:r>
              <a:rPr lang="en-IN" dirty="0">
                <a:latin typeface="Liberation Mono"/>
              </a:rPr>
              <a:t>, comm </a:t>
            </a:r>
            <a:r>
              <a:rPr lang="en-IN" dirty="0">
                <a:solidFill>
                  <a:srgbClr val="834689"/>
                </a:solidFill>
                <a:latin typeface="Liberation Mono"/>
                <a:cs typeface="Arial" panose="020B0604020202020204" pitchFamily="34" charset="0"/>
              </a:rPr>
              <a:t>INTEGER</a:t>
            </a:r>
            <a:r>
              <a:rPr lang="en-IN" dirty="0">
                <a:latin typeface="Liberation Mono"/>
              </a:rPr>
              <a:t>);</a:t>
            </a:r>
          </a:p>
          <a:p>
            <a:endParaRPr lang="en-IN" sz="800"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 </a:t>
            </a:r>
            <a:r>
              <a:rPr lang="en-US" dirty="0">
                <a:solidFill>
                  <a:srgbClr val="0077AA"/>
                </a:solidFill>
                <a:latin typeface="Liberation Mono"/>
              </a:rPr>
              <a:t>VALUES</a:t>
            </a:r>
            <a:r>
              <a:rPr lang="en-US" dirty="0">
                <a:latin typeface="Liberation Mono"/>
              </a:rPr>
              <a:t>(DEFAULT, </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p>
          <a:p>
            <a:endParaRPr lang="en-US" sz="800"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(ename, salary, comm) </a:t>
            </a:r>
            <a:r>
              <a:rPr lang="en-US" dirty="0">
                <a:solidFill>
                  <a:srgbClr val="0077AA"/>
                </a:solidFill>
                <a:latin typeface="Liberation Mono"/>
              </a:rPr>
              <a:t>VALUES</a:t>
            </a:r>
            <a:r>
              <a:rPr lang="en-US" dirty="0">
                <a:latin typeface="Liberation Mono"/>
              </a:rPr>
              <a:t>(</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endParaRPr lang="en-IN" dirty="0">
              <a:latin typeface="Liberation Mono"/>
            </a:endParaRPr>
          </a:p>
        </p:txBody>
      </p:sp>
      <p:grpSp>
        <p:nvGrpSpPr>
          <p:cNvPr id="37" name="Group 36">
            <a:extLst>
              <a:ext uri="{FF2B5EF4-FFF2-40B4-BE49-F238E27FC236}">
                <a16:creationId xmlns:a16="http://schemas.microsoft.com/office/drawing/2014/main" id="{9D5F47B2-7EE2-746A-79DD-927D680A9118}"/>
              </a:ext>
            </a:extLst>
          </p:cNvPr>
          <p:cNvGrpSpPr/>
          <p:nvPr/>
        </p:nvGrpSpPr>
        <p:grpSpPr>
          <a:xfrm>
            <a:off x="4727848" y="4006513"/>
            <a:ext cx="1672283" cy="646331"/>
            <a:chOff x="4783757" y="3978930"/>
            <a:chExt cx="1672283" cy="646331"/>
          </a:xfrm>
        </p:grpSpPr>
        <p:grpSp>
          <p:nvGrpSpPr>
            <p:cNvPr id="32" name="Group 31">
              <a:extLst>
                <a:ext uri="{FF2B5EF4-FFF2-40B4-BE49-F238E27FC236}">
                  <a16:creationId xmlns:a16="http://schemas.microsoft.com/office/drawing/2014/main" id="{276CCBFF-A715-2D93-BC5D-B299C8B4A4A6}"/>
                </a:ext>
              </a:extLst>
            </p:cNvPr>
            <p:cNvGrpSpPr/>
            <p:nvPr/>
          </p:nvGrpSpPr>
          <p:grpSpPr>
            <a:xfrm>
              <a:off x="4783757" y="4149080"/>
              <a:ext cx="454086" cy="360040"/>
              <a:chOff x="4783757" y="4149080"/>
              <a:chExt cx="454086" cy="360040"/>
            </a:xfrm>
          </p:grpSpPr>
          <p:cxnSp>
            <p:nvCxnSpPr>
              <p:cNvPr id="28" name="Straight Arrow Connector 27">
                <a:extLst>
                  <a:ext uri="{FF2B5EF4-FFF2-40B4-BE49-F238E27FC236}">
                    <a16:creationId xmlns:a16="http://schemas.microsoft.com/office/drawing/2014/main" id="{3F44CEBA-8D38-DDEF-F171-766648315BAD}"/>
                  </a:ext>
                </a:extLst>
              </p:cNvPr>
              <p:cNvCxnSpPr>
                <a:cxnSpLocks/>
              </p:cNvCxnSpPr>
              <p:nvPr/>
            </p:nvCxnSpPr>
            <p:spPr>
              <a:xfrm>
                <a:off x="4799856" y="4149080"/>
                <a:ext cx="0" cy="36004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CB442D8-9752-877F-DE4E-2822DC1A5709}"/>
                  </a:ext>
                </a:extLst>
              </p:cNvPr>
              <p:cNvCxnSpPr/>
              <p:nvPr/>
            </p:nvCxnSpPr>
            <p:spPr>
              <a:xfrm>
                <a:off x="4783757" y="4149080"/>
                <a:ext cx="454086"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879CCC72-33B1-CC71-AAB8-12D63B7678D8}"/>
                </a:ext>
              </a:extLst>
            </p:cNvPr>
            <p:cNvSpPr txBox="1"/>
            <p:nvPr/>
          </p:nvSpPr>
          <p:spPr>
            <a:xfrm>
              <a:off x="5159896" y="3978930"/>
              <a:ext cx="1296144" cy="646331"/>
            </a:xfrm>
            <a:prstGeom prst="rect">
              <a:avLst/>
            </a:prstGeom>
            <a:noFill/>
          </p:spPr>
          <p:txBody>
            <a:bodyPr wrap="square">
              <a:spAutoFit/>
            </a:bodyPr>
            <a:lstStyle/>
            <a:p>
              <a:r>
                <a:rPr lang="en-US" dirty="0">
                  <a:solidFill>
                    <a:srgbClr val="C00000"/>
                  </a:solidFill>
                  <a:latin typeface="Liberation Mono"/>
                </a:rPr>
                <a:t>where s1 is SEQUENCE</a:t>
              </a:r>
              <a:endParaRPr lang="en-IN" dirty="0">
                <a:solidFill>
                  <a:srgbClr val="C00000"/>
                </a:solidFill>
              </a:endParaRPr>
            </a:p>
          </p:txBody>
        </p:sp>
      </p:grpSp>
    </p:spTree>
    <p:extLst>
      <p:ext uri="{BB962C8B-B14F-4D97-AF65-F5344CB8AC3E}">
        <p14:creationId xmlns:p14="http://schemas.microsoft.com/office/powerpoint/2010/main" val="11328731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fontScale="92500"/>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always as identity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0F19FE67-F3C1-CF5B-ED1B-A2A34DDFABF9}"/>
              </a:ext>
            </a:extLst>
          </p:cNvPr>
          <p:cNvSpPr txBox="1"/>
          <p:nvPr/>
        </p:nvSpPr>
        <p:spPr>
          <a:xfrm>
            <a:off x="335360" y="5301208"/>
            <a:ext cx="11665296" cy="135421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IN" dirty="0">
                <a:latin typeface="Arial" panose="020B0604020202020204" pitchFamily="34" charset="0"/>
                <a:cs typeface="Arial" panose="020B0604020202020204" pitchFamily="34" charset="0"/>
              </a:rPr>
              <a:t>The values to the generated column cannot be assigned.</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Identity column has implicit NOT NULL constraint.</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Identity column may not have DEFAULT expressions.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0997539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707886"/>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a:t>
            </a:r>
            <a:r>
              <a:rPr lang="en-US" sz="2000" i="1" dirty="0">
                <a:solidFill>
                  <a:schemeClr val="accent4">
                    <a:lumMod val="50000"/>
                  </a:schemeClr>
                </a:solidFill>
                <a:latin typeface="Liberation Mono"/>
              </a:rPr>
              <a:t>GENERATED</a:t>
            </a:r>
            <a:r>
              <a:rPr lang="en-US" sz="2000" dirty="0">
                <a:solidFill>
                  <a:srgbClr val="000000"/>
                </a:solidFill>
                <a:latin typeface="Liberation Mono"/>
              </a:rPr>
              <a:t> </a:t>
            </a:r>
            <a:r>
              <a:rPr lang="en-US" sz="2000" i="1" dirty="0">
                <a:solidFill>
                  <a:schemeClr val="accent4">
                    <a:lumMod val="50000"/>
                  </a:schemeClr>
                </a:solidFill>
                <a:latin typeface="Liberation Mono"/>
              </a:rPr>
              <a:t>ALWAYS</a:t>
            </a:r>
            <a:r>
              <a:rPr lang="en-US" sz="2000" dirty="0">
                <a:solidFill>
                  <a:srgbClr val="000000"/>
                </a:solidFill>
                <a:latin typeface="Liberation Mono"/>
              </a:rPr>
              <a:t> </a:t>
            </a:r>
            <a:r>
              <a:rPr lang="en-US" sz="2000" i="1" dirty="0">
                <a:solidFill>
                  <a:schemeClr val="accent4">
                    <a:lumMod val="50000"/>
                  </a:schemeClr>
                </a:solidFill>
                <a:latin typeface="Liberation Mono"/>
              </a:rPr>
              <a:t>AS</a:t>
            </a:r>
            <a:r>
              <a:rPr lang="en-US" sz="2000" dirty="0">
                <a:solidFill>
                  <a:srgbClr val="000000"/>
                </a:solidFill>
                <a:latin typeface="Liberation Mono"/>
              </a:rPr>
              <a:t> </a:t>
            </a:r>
            <a:r>
              <a:rPr lang="en-US" sz="2000" i="1" dirty="0">
                <a:solidFill>
                  <a:schemeClr val="accent4">
                    <a:lumMod val="50000"/>
                  </a:schemeClr>
                </a:solidFill>
                <a:latin typeface="Liberation Mono"/>
              </a:rPr>
              <a:t>IDENTITY</a:t>
            </a:r>
            <a:r>
              <a:rPr lang="en-US" sz="2000" dirty="0">
                <a:solidFill>
                  <a:srgbClr val="000000"/>
                </a:solidFill>
                <a:latin typeface="Liberation Mono"/>
              </a:rPr>
              <a:t>( </a:t>
            </a:r>
            <a:r>
              <a:rPr lang="en-US" sz="2000" i="1" dirty="0">
                <a:solidFill>
                  <a:schemeClr val="accent4">
                    <a:lumMod val="50000"/>
                  </a:schemeClr>
                </a:solidFill>
                <a:latin typeface="Liberation Mono"/>
              </a:rPr>
              <a:t>sequenceOption</a:t>
            </a:r>
            <a:r>
              <a:rPr lang="en-US" sz="2000" dirty="0">
                <a:solidFill>
                  <a:srgbClr val="000000"/>
                </a:solidFill>
                <a:latin typeface="Liberation Mono"/>
              </a:rPr>
              <a:t> )</a:t>
            </a:r>
            <a:r>
              <a:rPr lang="en-IN" sz="2000" dirty="0">
                <a:solidFill>
                  <a:schemeClr val="tx1">
                    <a:lumMod val="75000"/>
                    <a:lumOff val="25000"/>
                  </a:schemeClr>
                </a:solidFill>
                <a:latin typeface="Liberation Mono"/>
              </a:rPr>
              <a:t> </a:t>
            </a:r>
          </a:p>
        </p:txBody>
      </p:sp>
      <p:sp>
        <p:nvSpPr>
          <p:cNvPr id="2" name="Rectangle 1">
            <a:extLst>
              <a:ext uri="{FF2B5EF4-FFF2-40B4-BE49-F238E27FC236}">
                <a16:creationId xmlns:a16="http://schemas.microsoft.com/office/drawing/2014/main" id="{88BEC597-4A34-6604-E838-64BC9A6B00AB}"/>
              </a:ext>
            </a:extLst>
          </p:cNvPr>
          <p:cNvSpPr/>
          <p:nvPr/>
        </p:nvSpPr>
        <p:spPr>
          <a:xfrm>
            <a:off x="911424" y="1"/>
            <a:ext cx="9756576"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generated always as identity column</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38C1F74D-0D9A-8C90-7645-6467D3CC98F1}"/>
              </a:ext>
            </a:extLst>
          </p:cNvPr>
          <p:cNvSpPr txBox="1"/>
          <p:nvPr/>
        </p:nvSpPr>
        <p:spPr>
          <a:xfrm>
            <a:off x="190550" y="4005064"/>
            <a:ext cx="11521280" cy="144655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temp(id </a:t>
            </a:r>
            <a:r>
              <a:rPr lang="en-IN" dirty="0">
                <a:solidFill>
                  <a:srgbClr val="834689"/>
                </a:solidFill>
                <a:latin typeface="Liberation Mono"/>
                <a:cs typeface="Arial" panose="020B0604020202020204" pitchFamily="34" charset="0"/>
              </a:rPr>
              <a:t>INTEGER</a:t>
            </a:r>
            <a:r>
              <a:rPr lang="en-IN" dirty="0">
                <a:latin typeface="Liberation Mono"/>
              </a:rPr>
              <a:t> </a:t>
            </a:r>
            <a:r>
              <a:rPr lang="en-IN" dirty="0">
                <a:solidFill>
                  <a:srgbClr val="FD8603"/>
                </a:solidFill>
                <a:latin typeface="Liberation Mono"/>
              </a:rPr>
              <a:t>GENERATED</a:t>
            </a:r>
            <a:r>
              <a:rPr lang="en-IN" dirty="0">
                <a:latin typeface="Liberation Mono"/>
              </a:rPr>
              <a:t> </a:t>
            </a:r>
            <a:r>
              <a:rPr lang="en-IN" dirty="0">
                <a:solidFill>
                  <a:srgbClr val="FD8603"/>
                </a:solidFill>
                <a:latin typeface="Liberation Mono"/>
              </a:rPr>
              <a:t>ALWAYS</a:t>
            </a:r>
            <a:r>
              <a:rPr lang="en-IN" dirty="0">
                <a:latin typeface="Liberation Mono"/>
              </a:rPr>
              <a:t> </a:t>
            </a:r>
            <a:r>
              <a:rPr lang="en-IN" dirty="0">
                <a:solidFill>
                  <a:srgbClr val="FD8603"/>
                </a:solidFill>
                <a:latin typeface="Liberation Mono"/>
              </a:rPr>
              <a:t>AS</a:t>
            </a:r>
            <a:r>
              <a:rPr lang="en-IN" dirty="0">
                <a:latin typeface="Liberation Mono"/>
              </a:rPr>
              <a:t> </a:t>
            </a:r>
            <a:r>
              <a:rPr lang="en-IN" dirty="0">
                <a:solidFill>
                  <a:srgbClr val="FD8603"/>
                </a:solidFill>
                <a:latin typeface="Liberation Mono"/>
              </a:rPr>
              <a:t>IDENTITY</a:t>
            </a:r>
            <a:r>
              <a:rPr lang="en-IN" dirty="0">
                <a:latin typeface="Liberation Mono"/>
              </a:rPr>
              <a:t> (</a:t>
            </a:r>
            <a:r>
              <a:rPr lang="en-IN" i="1" dirty="0">
                <a:latin typeface="Liberation Mono"/>
              </a:rPr>
              <a:t>START</a:t>
            </a:r>
            <a:r>
              <a:rPr lang="en-IN" dirty="0">
                <a:latin typeface="Liberation Mono"/>
              </a:rPr>
              <a:t> </a:t>
            </a:r>
            <a:r>
              <a:rPr lang="en-IN" i="1" dirty="0">
                <a:latin typeface="Liberation Mono"/>
              </a:rPr>
              <a:t>WITH</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latin typeface="Liberation Mono"/>
              </a:rPr>
              <a:t>INCREMENT</a:t>
            </a:r>
            <a:r>
              <a:rPr lang="en-IN" dirty="0">
                <a:latin typeface="Liberation Mono"/>
              </a:rPr>
              <a:t> </a:t>
            </a:r>
            <a:r>
              <a:rPr lang="en-IN" i="1" dirty="0">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 ename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 salary </a:t>
            </a:r>
            <a:r>
              <a:rPr lang="en-IN" dirty="0">
                <a:solidFill>
                  <a:srgbClr val="834689"/>
                </a:solidFill>
                <a:latin typeface="Liberation Mono"/>
                <a:cs typeface="Arial" panose="020B0604020202020204" pitchFamily="34" charset="0"/>
              </a:rPr>
              <a:t>INTEGER</a:t>
            </a:r>
            <a:r>
              <a:rPr lang="en-IN" dirty="0">
                <a:latin typeface="Liberation Mono"/>
              </a:rPr>
              <a:t>, comm </a:t>
            </a:r>
            <a:r>
              <a:rPr lang="en-IN" dirty="0">
                <a:solidFill>
                  <a:srgbClr val="834689"/>
                </a:solidFill>
                <a:latin typeface="Liberation Mono"/>
                <a:cs typeface="Arial" panose="020B0604020202020204" pitchFamily="34" charset="0"/>
              </a:rPr>
              <a:t>INTEGER</a:t>
            </a:r>
            <a:r>
              <a:rPr lang="en-IN" dirty="0">
                <a:latin typeface="Liberation Mono"/>
              </a:rPr>
              <a:t>);</a:t>
            </a:r>
          </a:p>
          <a:p>
            <a:endParaRPr lang="en-IN" sz="800"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 </a:t>
            </a:r>
            <a:r>
              <a:rPr lang="en-US" dirty="0">
                <a:solidFill>
                  <a:srgbClr val="0077AA"/>
                </a:solidFill>
                <a:latin typeface="Liberation Mono"/>
              </a:rPr>
              <a:t>VALUES</a:t>
            </a:r>
            <a:r>
              <a:rPr lang="en-US" dirty="0">
                <a:latin typeface="Liberation Mono"/>
              </a:rPr>
              <a:t>(DEFAULT, </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p>
          <a:p>
            <a:endParaRPr lang="en-US" sz="800"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(ename, salary, comm) </a:t>
            </a:r>
            <a:r>
              <a:rPr lang="en-US" dirty="0">
                <a:solidFill>
                  <a:srgbClr val="0077AA"/>
                </a:solidFill>
                <a:latin typeface="Liberation Mono"/>
              </a:rPr>
              <a:t>VALUES</a:t>
            </a:r>
            <a:r>
              <a:rPr lang="en-US" dirty="0">
                <a:latin typeface="Liberation Mono"/>
              </a:rPr>
              <a:t>(</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endParaRPr lang="en-IN" dirty="0">
              <a:latin typeface="Liberation Mono"/>
            </a:endParaRPr>
          </a:p>
        </p:txBody>
      </p:sp>
      <p:sp>
        <p:nvSpPr>
          <p:cNvPr id="9" name="TextBox 8">
            <a:extLst>
              <a:ext uri="{FF2B5EF4-FFF2-40B4-BE49-F238E27FC236}">
                <a16:creationId xmlns:a16="http://schemas.microsoft.com/office/drawing/2014/main" id="{BB990BB8-7B32-12D3-F729-35D674D56666}"/>
              </a:ext>
            </a:extLst>
          </p:cNvPr>
          <p:cNvSpPr txBox="1"/>
          <p:nvPr/>
        </p:nvSpPr>
        <p:spPr>
          <a:xfrm>
            <a:off x="335360" y="5517232"/>
            <a:ext cx="11665296"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Identity column is a column generated with a sequence.</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5C8328E3-4BE0-E0D6-D3D8-570286A66982}"/>
              </a:ext>
            </a:extLst>
          </p:cNvPr>
          <p:cNvSpPr txBox="1"/>
          <p:nvPr/>
        </p:nvSpPr>
        <p:spPr>
          <a:xfrm>
            <a:off x="263352" y="1484784"/>
            <a:ext cx="6096000" cy="2185214"/>
          </a:xfrm>
          <a:prstGeom prst="rect">
            <a:avLst/>
          </a:prstGeom>
          <a:noFill/>
        </p:spPr>
        <p:txBody>
          <a:bodyPr wrap="square">
            <a:spAutoFit/>
          </a:bodyPr>
          <a:lstStyle/>
          <a:p>
            <a:r>
              <a:rPr lang="en-US" sz="2000" i="1" dirty="0">
                <a:solidFill>
                  <a:schemeClr val="accent4">
                    <a:lumMod val="50000"/>
                  </a:schemeClr>
                </a:solidFill>
                <a:latin typeface="Liberation Mono"/>
              </a:rPr>
              <a:t>sequenceOption</a:t>
            </a:r>
            <a:endParaRPr lang="en-US" sz="1800" i="1" dirty="0">
              <a:solidFill>
                <a:schemeClr val="accent4">
                  <a:lumMod val="50000"/>
                </a:schemeClr>
              </a:solidFill>
              <a:latin typeface="Liberation Mono"/>
            </a:endParaRPr>
          </a:p>
          <a:p>
            <a:endParaRPr lang="en-US" sz="800" i="1" dirty="0">
              <a:solidFill>
                <a:schemeClr val="accent4">
                  <a:lumMod val="50000"/>
                </a:schemeClr>
              </a:solidFill>
              <a:latin typeface="Liberation Mono"/>
            </a:endParaRPr>
          </a:p>
          <a:p>
            <a:pPr marL="457200" indent="-457200">
              <a:buAutoNum type="arabicPeriod"/>
            </a:pPr>
            <a:r>
              <a:rPr lang="en-US" sz="1800" dirty="0">
                <a:solidFill>
                  <a:srgbClr val="000000"/>
                </a:solidFill>
                <a:latin typeface="Liberation Mono"/>
              </a:rPr>
              <a:t>START WITH long</a:t>
            </a:r>
          </a:p>
          <a:p>
            <a:pPr marL="457200" indent="-457200">
              <a:buAutoNum type="arabicPeriod"/>
            </a:pPr>
            <a:r>
              <a:rPr lang="en-US" sz="1800" dirty="0">
                <a:solidFill>
                  <a:srgbClr val="000000"/>
                </a:solidFill>
                <a:latin typeface="Liberation Mono"/>
              </a:rPr>
              <a:t>INCREMENT BY long</a:t>
            </a:r>
          </a:p>
          <a:p>
            <a:pPr marL="457200" indent="-457200">
              <a:buAutoNum type="arabicPeriod"/>
            </a:pPr>
            <a:r>
              <a:rPr lang="en-US" sz="1800" dirty="0">
                <a:solidFill>
                  <a:srgbClr val="000000"/>
                </a:solidFill>
                <a:latin typeface="Liberation Mono"/>
              </a:rPr>
              <a:t>MAXVALUE long</a:t>
            </a:r>
          </a:p>
          <a:p>
            <a:pPr marL="457200" indent="-457200">
              <a:buAutoNum type="arabicPeriod"/>
            </a:pPr>
            <a:r>
              <a:rPr lang="en-US" sz="1800" dirty="0">
                <a:solidFill>
                  <a:srgbClr val="000000"/>
                </a:solidFill>
                <a:latin typeface="Liberation Mono"/>
              </a:rPr>
              <a:t>MINVALUE long</a:t>
            </a:r>
          </a:p>
          <a:p>
            <a:pPr marL="457200" indent="-457200">
              <a:buAutoNum type="arabicPeriod"/>
            </a:pPr>
            <a:r>
              <a:rPr lang="en-US" sz="1800" dirty="0">
                <a:solidFill>
                  <a:srgbClr val="000000"/>
                </a:solidFill>
                <a:latin typeface="Liberation Mono"/>
              </a:rPr>
              <a:t>CACHE long</a:t>
            </a:r>
          </a:p>
          <a:p>
            <a:pPr marL="457200" indent="-457200">
              <a:buAutoNum type="arabicPeriod"/>
            </a:pPr>
            <a:r>
              <a:rPr lang="en-US" sz="1800" dirty="0">
                <a:solidFill>
                  <a:srgbClr val="000000"/>
                </a:solidFill>
                <a:latin typeface="Liberation Mono"/>
              </a:rPr>
              <a:t>CYCLE</a:t>
            </a:r>
          </a:p>
        </p:txBody>
      </p:sp>
    </p:spTree>
    <p:extLst>
      <p:ext uri="{BB962C8B-B14F-4D97-AF65-F5344CB8AC3E}">
        <p14:creationId xmlns:p14="http://schemas.microsoft.com/office/powerpoint/2010/main" val="264841128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fontScale="85000" lnSpcReduction="10000"/>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by default as identity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087EAA84-8666-3FB1-BB93-1AA48499CB7B}"/>
              </a:ext>
            </a:extLst>
          </p:cNvPr>
          <p:cNvSpPr txBox="1"/>
          <p:nvPr/>
        </p:nvSpPr>
        <p:spPr>
          <a:xfrm>
            <a:off x="335360" y="5301208"/>
            <a:ext cx="11665296" cy="135421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IN" dirty="0">
                <a:latin typeface="Arial" panose="020B0604020202020204" pitchFamily="34" charset="0"/>
                <a:cs typeface="Arial" panose="020B0604020202020204" pitchFamily="34" charset="0"/>
              </a:rPr>
              <a:t>The values to the generated column cannot be assigned.</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Identity column has implicit NOT NULL constraint.</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Identity column may not have DEFAULT expressions.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5724508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707886"/>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a:t>
            </a:r>
            <a:r>
              <a:rPr lang="en-US" sz="2000" i="1" dirty="0">
                <a:solidFill>
                  <a:schemeClr val="accent4">
                    <a:lumMod val="50000"/>
                  </a:schemeClr>
                </a:solidFill>
                <a:latin typeface="Liberation Mono"/>
              </a:rPr>
              <a:t>GENERATED</a:t>
            </a:r>
            <a:r>
              <a:rPr lang="en-US" sz="2000" dirty="0">
                <a:solidFill>
                  <a:srgbClr val="000000"/>
                </a:solidFill>
                <a:latin typeface="Liberation Mono"/>
              </a:rPr>
              <a:t> </a:t>
            </a:r>
            <a:r>
              <a:rPr lang="en-US" sz="2000" i="1" dirty="0">
                <a:solidFill>
                  <a:schemeClr val="accent4">
                    <a:lumMod val="50000"/>
                  </a:schemeClr>
                </a:solidFill>
                <a:latin typeface="Liberation Mono"/>
              </a:rPr>
              <a:t>BY DEFAULT</a:t>
            </a:r>
            <a:r>
              <a:rPr lang="en-US" sz="2000" dirty="0">
                <a:solidFill>
                  <a:srgbClr val="000000"/>
                </a:solidFill>
                <a:latin typeface="Liberation Mono"/>
              </a:rPr>
              <a:t> </a:t>
            </a:r>
            <a:r>
              <a:rPr lang="en-US" sz="2000" i="1" dirty="0">
                <a:solidFill>
                  <a:schemeClr val="accent4">
                    <a:lumMod val="50000"/>
                  </a:schemeClr>
                </a:solidFill>
                <a:latin typeface="Liberation Mono"/>
              </a:rPr>
              <a:t>AS</a:t>
            </a:r>
            <a:r>
              <a:rPr lang="en-US" sz="2000" dirty="0">
                <a:solidFill>
                  <a:srgbClr val="000000"/>
                </a:solidFill>
                <a:latin typeface="Liberation Mono"/>
              </a:rPr>
              <a:t> </a:t>
            </a:r>
            <a:r>
              <a:rPr lang="en-US" sz="2000" i="1" dirty="0">
                <a:solidFill>
                  <a:schemeClr val="accent4">
                    <a:lumMod val="50000"/>
                  </a:schemeClr>
                </a:solidFill>
                <a:latin typeface="Liberation Mono"/>
              </a:rPr>
              <a:t>IDENTITY</a:t>
            </a:r>
            <a:r>
              <a:rPr lang="en-US" sz="2000" dirty="0">
                <a:solidFill>
                  <a:srgbClr val="000000"/>
                </a:solidFill>
                <a:latin typeface="Liberation Mono"/>
              </a:rPr>
              <a:t>( </a:t>
            </a:r>
            <a:r>
              <a:rPr lang="en-US" sz="2000" i="1" dirty="0">
                <a:solidFill>
                  <a:schemeClr val="accent4">
                    <a:lumMod val="50000"/>
                  </a:schemeClr>
                </a:solidFill>
                <a:latin typeface="Liberation Mono"/>
              </a:rPr>
              <a:t>sequenceOption</a:t>
            </a:r>
            <a:r>
              <a:rPr lang="en-US" sz="2000" dirty="0">
                <a:solidFill>
                  <a:srgbClr val="000000"/>
                </a:solidFill>
                <a:latin typeface="Liberation Mono"/>
              </a:rPr>
              <a:t> )</a:t>
            </a:r>
            <a:r>
              <a:rPr lang="en-IN" sz="2000" dirty="0">
                <a:solidFill>
                  <a:schemeClr val="tx1">
                    <a:lumMod val="75000"/>
                    <a:lumOff val="25000"/>
                  </a:schemeClr>
                </a:solidFill>
                <a:latin typeface="Liberation Mono"/>
              </a:rPr>
              <a:t> </a:t>
            </a:r>
          </a:p>
        </p:txBody>
      </p:sp>
      <p:sp>
        <p:nvSpPr>
          <p:cNvPr id="2" name="Rectangle 1">
            <a:extLst>
              <a:ext uri="{FF2B5EF4-FFF2-40B4-BE49-F238E27FC236}">
                <a16:creationId xmlns:a16="http://schemas.microsoft.com/office/drawing/2014/main" id="{88BEC597-4A34-6604-E838-64BC9A6B00AB}"/>
              </a:ext>
            </a:extLst>
          </p:cNvPr>
          <p:cNvSpPr/>
          <p:nvPr/>
        </p:nvSpPr>
        <p:spPr>
          <a:xfrm>
            <a:off x="407368" y="1"/>
            <a:ext cx="1026063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generated by default as identity column</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38C1F74D-0D9A-8C90-7645-6467D3CC98F1}"/>
              </a:ext>
            </a:extLst>
          </p:cNvPr>
          <p:cNvSpPr txBox="1"/>
          <p:nvPr/>
        </p:nvSpPr>
        <p:spPr>
          <a:xfrm>
            <a:off x="190550" y="3782944"/>
            <a:ext cx="11521280" cy="144655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temp(id </a:t>
            </a:r>
            <a:r>
              <a:rPr lang="en-IN" dirty="0">
                <a:solidFill>
                  <a:srgbClr val="834689"/>
                </a:solidFill>
                <a:latin typeface="Liberation Mono"/>
                <a:cs typeface="Arial" panose="020B0604020202020204" pitchFamily="34" charset="0"/>
              </a:rPr>
              <a:t>INTEGER</a:t>
            </a:r>
            <a:r>
              <a:rPr lang="en-IN" dirty="0">
                <a:latin typeface="Liberation Mono"/>
              </a:rPr>
              <a:t> </a:t>
            </a:r>
            <a:r>
              <a:rPr lang="en-IN" dirty="0">
                <a:solidFill>
                  <a:srgbClr val="FD8603"/>
                </a:solidFill>
                <a:latin typeface="Liberation Mono"/>
              </a:rPr>
              <a:t>GENERATED</a:t>
            </a:r>
            <a:r>
              <a:rPr lang="en-IN" dirty="0">
                <a:latin typeface="Liberation Mono"/>
              </a:rPr>
              <a:t> </a:t>
            </a:r>
            <a:r>
              <a:rPr lang="en-IN" dirty="0">
                <a:solidFill>
                  <a:srgbClr val="FD8603"/>
                </a:solidFill>
                <a:latin typeface="Liberation Mono"/>
              </a:rPr>
              <a:t>BY DEFAULT AS</a:t>
            </a:r>
            <a:r>
              <a:rPr lang="en-IN" dirty="0">
                <a:latin typeface="Liberation Mono"/>
              </a:rPr>
              <a:t> </a:t>
            </a:r>
            <a:r>
              <a:rPr lang="en-IN" dirty="0">
                <a:solidFill>
                  <a:srgbClr val="FD8603"/>
                </a:solidFill>
                <a:latin typeface="Liberation Mono"/>
              </a:rPr>
              <a:t>IDENTITY</a:t>
            </a:r>
            <a:r>
              <a:rPr lang="en-IN" dirty="0">
                <a:latin typeface="Liberation Mono"/>
              </a:rPr>
              <a:t> (</a:t>
            </a:r>
            <a:r>
              <a:rPr lang="en-IN" i="1" dirty="0">
                <a:latin typeface="Liberation Mono"/>
              </a:rPr>
              <a:t>START</a:t>
            </a:r>
            <a:r>
              <a:rPr lang="en-IN" dirty="0">
                <a:latin typeface="Liberation Mono"/>
              </a:rPr>
              <a:t> </a:t>
            </a:r>
            <a:r>
              <a:rPr lang="en-IN" i="1" dirty="0">
                <a:latin typeface="Liberation Mono"/>
              </a:rPr>
              <a:t>WITH</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latin typeface="Liberation Mono"/>
              </a:rPr>
              <a:t>INCREMENT</a:t>
            </a:r>
            <a:r>
              <a:rPr lang="en-IN" dirty="0">
                <a:latin typeface="Liberation Mono"/>
              </a:rPr>
              <a:t> </a:t>
            </a:r>
            <a:r>
              <a:rPr lang="en-IN" i="1" dirty="0">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 ename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 salary </a:t>
            </a:r>
            <a:r>
              <a:rPr lang="en-IN" dirty="0">
                <a:solidFill>
                  <a:srgbClr val="834689"/>
                </a:solidFill>
                <a:latin typeface="Liberation Mono"/>
                <a:cs typeface="Arial" panose="020B0604020202020204" pitchFamily="34" charset="0"/>
              </a:rPr>
              <a:t>INTEGER</a:t>
            </a:r>
            <a:r>
              <a:rPr lang="en-IN" dirty="0">
                <a:latin typeface="Liberation Mono"/>
              </a:rPr>
              <a:t>, comm </a:t>
            </a:r>
            <a:r>
              <a:rPr lang="en-IN" dirty="0">
                <a:solidFill>
                  <a:srgbClr val="834689"/>
                </a:solidFill>
                <a:latin typeface="Liberation Mono"/>
                <a:cs typeface="Arial" panose="020B0604020202020204" pitchFamily="34" charset="0"/>
              </a:rPr>
              <a:t>INTEGER</a:t>
            </a:r>
            <a:r>
              <a:rPr lang="en-IN" dirty="0">
                <a:latin typeface="Liberation Mono"/>
              </a:rPr>
              <a:t>);</a:t>
            </a:r>
          </a:p>
          <a:p>
            <a:endParaRPr lang="en-IN" sz="800"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 </a:t>
            </a:r>
            <a:r>
              <a:rPr lang="en-US" dirty="0">
                <a:solidFill>
                  <a:srgbClr val="0077AA"/>
                </a:solidFill>
                <a:latin typeface="Liberation Mono"/>
              </a:rPr>
              <a:t>VALUES</a:t>
            </a:r>
            <a:r>
              <a:rPr lang="en-US" dirty="0">
                <a:latin typeface="Liberation Mono"/>
              </a:rPr>
              <a:t>(DEFAULT, </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p>
          <a:p>
            <a:endParaRPr lang="en-US" sz="800"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(ename, salary, comm) </a:t>
            </a:r>
            <a:r>
              <a:rPr lang="en-US" dirty="0">
                <a:solidFill>
                  <a:srgbClr val="0077AA"/>
                </a:solidFill>
                <a:latin typeface="Liberation Mono"/>
              </a:rPr>
              <a:t>VALUES</a:t>
            </a:r>
            <a:r>
              <a:rPr lang="en-US" dirty="0">
                <a:latin typeface="Liberation Mono"/>
              </a:rPr>
              <a:t>(</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1FDD5F8E-721F-608D-F858-CE7B9670C860}"/>
              </a:ext>
            </a:extLst>
          </p:cNvPr>
          <p:cNvSpPr txBox="1"/>
          <p:nvPr/>
        </p:nvSpPr>
        <p:spPr>
          <a:xfrm>
            <a:off x="263352" y="1484784"/>
            <a:ext cx="6096000" cy="2185214"/>
          </a:xfrm>
          <a:prstGeom prst="rect">
            <a:avLst/>
          </a:prstGeom>
          <a:noFill/>
        </p:spPr>
        <p:txBody>
          <a:bodyPr wrap="square">
            <a:spAutoFit/>
          </a:bodyPr>
          <a:lstStyle/>
          <a:p>
            <a:r>
              <a:rPr lang="en-US" sz="2000" i="1" dirty="0">
                <a:solidFill>
                  <a:schemeClr val="accent4">
                    <a:lumMod val="50000"/>
                  </a:schemeClr>
                </a:solidFill>
                <a:latin typeface="Liberation Mono"/>
              </a:rPr>
              <a:t>sequenceOption</a:t>
            </a:r>
            <a:endParaRPr lang="en-US" sz="1800" i="1" dirty="0">
              <a:solidFill>
                <a:schemeClr val="accent4">
                  <a:lumMod val="50000"/>
                </a:schemeClr>
              </a:solidFill>
              <a:latin typeface="Liberation Mono"/>
            </a:endParaRPr>
          </a:p>
          <a:p>
            <a:endParaRPr lang="en-US" sz="800" i="1" dirty="0">
              <a:solidFill>
                <a:schemeClr val="accent4">
                  <a:lumMod val="50000"/>
                </a:schemeClr>
              </a:solidFill>
              <a:latin typeface="Liberation Mono"/>
            </a:endParaRPr>
          </a:p>
          <a:p>
            <a:pPr marL="457200" indent="-457200">
              <a:buAutoNum type="arabicPeriod"/>
            </a:pPr>
            <a:r>
              <a:rPr lang="en-US" sz="1800" dirty="0">
                <a:solidFill>
                  <a:srgbClr val="000000"/>
                </a:solidFill>
                <a:latin typeface="Liberation Mono"/>
              </a:rPr>
              <a:t>START WITH long</a:t>
            </a:r>
          </a:p>
          <a:p>
            <a:pPr marL="457200" indent="-457200">
              <a:buAutoNum type="arabicPeriod"/>
            </a:pPr>
            <a:r>
              <a:rPr lang="en-US" sz="1800" dirty="0">
                <a:solidFill>
                  <a:srgbClr val="000000"/>
                </a:solidFill>
                <a:latin typeface="Liberation Mono"/>
              </a:rPr>
              <a:t>INCREMENT BY long</a:t>
            </a:r>
          </a:p>
          <a:p>
            <a:pPr marL="457200" indent="-457200">
              <a:buAutoNum type="arabicPeriod"/>
            </a:pPr>
            <a:r>
              <a:rPr lang="en-US" sz="1800" dirty="0">
                <a:solidFill>
                  <a:srgbClr val="000000"/>
                </a:solidFill>
                <a:latin typeface="Liberation Mono"/>
              </a:rPr>
              <a:t>MAXVALUE long</a:t>
            </a:r>
          </a:p>
          <a:p>
            <a:pPr marL="457200" indent="-457200">
              <a:buAutoNum type="arabicPeriod"/>
            </a:pPr>
            <a:r>
              <a:rPr lang="en-US" sz="1800" dirty="0">
                <a:solidFill>
                  <a:srgbClr val="000000"/>
                </a:solidFill>
                <a:latin typeface="Liberation Mono"/>
              </a:rPr>
              <a:t>MINVALUE long</a:t>
            </a:r>
          </a:p>
          <a:p>
            <a:pPr marL="457200" indent="-457200">
              <a:buAutoNum type="arabicPeriod"/>
            </a:pPr>
            <a:r>
              <a:rPr lang="en-US" sz="1800" dirty="0">
                <a:solidFill>
                  <a:srgbClr val="000000"/>
                </a:solidFill>
                <a:latin typeface="Liberation Mono"/>
              </a:rPr>
              <a:t>CACHE long</a:t>
            </a:r>
          </a:p>
          <a:p>
            <a:pPr marL="457200" indent="-457200">
              <a:buAutoNum type="arabicPeriod"/>
            </a:pPr>
            <a:r>
              <a:rPr lang="en-US" sz="1800" dirty="0">
                <a:solidFill>
                  <a:srgbClr val="000000"/>
                </a:solidFill>
                <a:latin typeface="Liberation Mono"/>
              </a:rPr>
              <a:t>CYCLE</a:t>
            </a:r>
          </a:p>
        </p:txBody>
      </p:sp>
      <p:sp>
        <p:nvSpPr>
          <p:cNvPr id="9" name="TextBox 8">
            <a:extLst>
              <a:ext uri="{FF2B5EF4-FFF2-40B4-BE49-F238E27FC236}">
                <a16:creationId xmlns:a16="http://schemas.microsoft.com/office/drawing/2014/main" id="{BB990BB8-7B32-12D3-F729-35D674D56666}"/>
              </a:ext>
            </a:extLst>
          </p:cNvPr>
          <p:cNvSpPr txBox="1"/>
          <p:nvPr/>
        </p:nvSpPr>
        <p:spPr>
          <a:xfrm>
            <a:off x="335360" y="5373216"/>
            <a:ext cx="11665296" cy="135421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Identity column is a column generated with a sequence.</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NULL not allowed for column</a:t>
            </a:r>
            <a:r>
              <a:rPr lang="en-US" dirty="0">
                <a:solidFill>
                  <a:srgbClr val="000000"/>
                </a:solidFill>
                <a:latin typeface="Arial" panose="020B0604020202020204" pitchFamily="34" charset="0"/>
                <a:cs typeface="Arial" panose="020B0604020202020204" pitchFamily="34" charset="0"/>
              </a:rPr>
              <a:t>.</a:t>
            </a:r>
          </a:p>
          <a:p>
            <a:pPr marL="285750" indent="-285750" algn="l">
              <a:buFont typeface="Arial" panose="020B0604020202020204" pitchFamily="34" charset="0"/>
              <a:buChar char="•"/>
            </a:pPr>
            <a:r>
              <a:rPr lang="en-US" dirty="0">
                <a:solidFill>
                  <a:srgbClr val="000000"/>
                </a:solidFill>
                <a:latin typeface="Arial" panose="020B0604020202020204" pitchFamily="34" charset="0"/>
                <a:cs typeface="Arial" panose="020B0604020202020204" pitchFamily="34" charset="0"/>
              </a:rPr>
              <a:t>User defined value can be inserted.</a:t>
            </a:r>
          </a:p>
        </p:txBody>
      </p:sp>
    </p:spTree>
    <p:extLst>
      <p:ext uri="{BB962C8B-B14F-4D97-AF65-F5344CB8AC3E}">
        <p14:creationId xmlns:p14="http://schemas.microsoft.com/office/powerpoint/2010/main" val="3034385901"/>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column array without size table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6543358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COLUMN ARRAY WITHOUT SIZE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columnDefination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endParaRPr lang="en-IN" sz="2000" dirty="0">
              <a:solidFill>
                <a:srgbClr val="0077AA"/>
              </a:solidFill>
              <a:latin typeface="Liberation Mono"/>
            </a:endParaRPr>
          </a:p>
          <a:p>
            <a:r>
              <a:rPr lang="en-IN" sz="800" dirty="0">
                <a:solidFill>
                  <a:schemeClr val="tx1">
                    <a:lumMod val="75000"/>
                    <a:lumOff val="25000"/>
                  </a:schemeClr>
                </a:solidFill>
                <a:latin typeface="Liberation Mono"/>
              </a:rPr>
              <a:t>    </a:t>
            </a:r>
          </a:p>
        </p:txBody>
      </p:sp>
      <p:sp>
        <p:nvSpPr>
          <p:cNvPr id="3" name="TextBox 2">
            <a:extLst>
              <a:ext uri="{FF2B5EF4-FFF2-40B4-BE49-F238E27FC236}">
                <a16:creationId xmlns:a16="http://schemas.microsoft.com/office/drawing/2014/main" id="{28F83BA4-3006-1497-F9A5-A990856F5479}"/>
              </a:ext>
            </a:extLst>
          </p:cNvPr>
          <p:cNvSpPr txBox="1"/>
          <p:nvPr/>
        </p:nvSpPr>
        <p:spPr>
          <a:xfrm>
            <a:off x="335360" y="1628800"/>
            <a:ext cx="8495073" cy="461665"/>
          </a:xfrm>
          <a:prstGeom prst="rect">
            <a:avLst/>
          </a:prstGeom>
          <a:noFill/>
        </p:spPr>
        <p:txBody>
          <a:bodyPr wrap="square">
            <a:spAutoFit/>
          </a:bodyPr>
          <a:lstStyle/>
          <a:p>
            <a:r>
              <a:rPr lang="en-IN" sz="2400" dirty="0">
                <a:solidFill>
                  <a:schemeClr val="tx1">
                    <a:lumMod val="75000"/>
                    <a:lumOff val="25000"/>
                  </a:schemeClr>
                </a:solidFill>
                <a:latin typeface="Liberation Mono"/>
              </a:rPr>
              <a:t>(</a:t>
            </a:r>
            <a:r>
              <a:rPr lang="en-IN" sz="2400" i="1" dirty="0">
                <a:latin typeface="Liberation Mono"/>
              </a:rPr>
              <a:t>columnName baseDataType ARRAY</a:t>
            </a:r>
            <a:endParaRPr lang="en-IN" sz="2200" dirty="0"/>
          </a:p>
        </p:txBody>
      </p:sp>
      <p:sp>
        <p:nvSpPr>
          <p:cNvPr id="7" name="TextBox 6">
            <a:extLst>
              <a:ext uri="{FF2B5EF4-FFF2-40B4-BE49-F238E27FC236}">
                <a16:creationId xmlns:a16="http://schemas.microsoft.com/office/drawing/2014/main" id="{28BA37DA-29BA-ACCB-C131-090038904368}"/>
              </a:ext>
            </a:extLst>
          </p:cNvPr>
          <p:cNvSpPr txBox="1"/>
          <p:nvPr/>
        </p:nvSpPr>
        <p:spPr>
          <a:xfrm>
            <a:off x="335360" y="2249577"/>
            <a:ext cx="11521280" cy="184665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temp(id </a:t>
            </a:r>
            <a:r>
              <a:rPr lang="en-IN" dirty="0">
                <a:solidFill>
                  <a:srgbClr val="834689"/>
                </a:solidFill>
                <a:latin typeface="Liberation Mono"/>
                <a:cs typeface="Arial" panose="020B0604020202020204" pitchFamily="34" charset="0"/>
              </a:rPr>
              <a:t>INT</a:t>
            </a:r>
            <a:r>
              <a:rPr lang="en-IN" dirty="0">
                <a:latin typeface="Liberation Mono"/>
              </a:rPr>
              <a:t>, candidate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 votes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(100) </a:t>
            </a:r>
            <a:r>
              <a:rPr lang="en-IN" dirty="0">
                <a:solidFill>
                  <a:srgbClr val="FD8603"/>
                </a:solidFill>
                <a:latin typeface="Liberation Mono"/>
              </a:rPr>
              <a:t>ARRAY</a:t>
            </a:r>
            <a:r>
              <a:rPr lang="en-IN" dirty="0">
                <a:latin typeface="Liberation Mono"/>
              </a:rPr>
              <a:t>, phone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FD8603"/>
                </a:solidFill>
                <a:latin typeface="Liberation Mono"/>
              </a:rPr>
              <a:t>ARRAY</a:t>
            </a:r>
            <a:r>
              <a:rPr lang="en-IN" dirty="0">
                <a:latin typeface="Liberation Mono"/>
              </a:rPr>
              <a:t>);</a:t>
            </a:r>
          </a:p>
          <a:p>
            <a:endParaRPr lang="en-IN" sz="800" dirty="0">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FD8603"/>
                </a:solidFill>
                <a:latin typeface="Liberation Mono"/>
              </a:rPr>
              <a:t>ARRAY</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FD8603"/>
                </a:solidFill>
                <a:latin typeface="Liberation Mono"/>
              </a:rPr>
              <a:t>ARRAY</a:t>
            </a:r>
            <a:r>
              <a:rPr lang="en-IN" dirty="0">
                <a:latin typeface="Liberation Mono"/>
              </a:rPr>
              <a:t>[</a:t>
            </a:r>
            <a:r>
              <a:rPr lang="en-IN" dirty="0">
                <a:solidFill>
                  <a:srgbClr val="990055"/>
                </a:solidFill>
                <a:latin typeface="Liberation Mono"/>
              </a:rPr>
              <a:t>9850884228</a:t>
            </a:r>
            <a:r>
              <a:rPr lang="en-IN" dirty="0">
                <a:latin typeface="Liberation Mono"/>
              </a:rPr>
              <a:t>,</a:t>
            </a:r>
            <a:r>
              <a:rPr lang="en-IN" dirty="0">
                <a:solidFill>
                  <a:srgbClr val="990055"/>
                </a:solidFill>
                <a:latin typeface="Liberation Mono"/>
              </a:rPr>
              <a:t> 9850884229</a:t>
            </a:r>
            <a:r>
              <a:rPr lang="en-IN" dirty="0">
                <a:latin typeface="Liberation Mono"/>
              </a:rPr>
              <a:t>]);</a:t>
            </a:r>
          </a:p>
          <a:p>
            <a:endParaRPr lang="en-IN" sz="800" dirty="0">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temp(id, candidate, votes, phone)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FD8603"/>
                </a:solidFill>
                <a:latin typeface="Liberation Mono"/>
              </a:rPr>
              <a:t>ARRAY</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 0</a:t>
            </a:r>
            <a:r>
              <a:rPr lang="en-IN" dirty="0">
                <a:latin typeface="Liberation Mono"/>
              </a:rPr>
              <a:t>], </a:t>
            </a:r>
            <a:r>
              <a:rPr lang="en-IN" dirty="0">
                <a:solidFill>
                  <a:srgbClr val="990055"/>
                </a:solidFill>
                <a:latin typeface="Liberation Mono"/>
              </a:rPr>
              <a:t>9933080987</a:t>
            </a:r>
            <a:r>
              <a:rPr lang="en-IN" dirty="0">
                <a:latin typeface="Liberation Mono"/>
              </a:rPr>
              <a:t>);</a:t>
            </a:r>
          </a:p>
          <a:p>
            <a:endParaRPr lang="en-IN" sz="800" dirty="0">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temp(id, candidate, votes, phone)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'VRUSHALI'</a:t>
            </a:r>
            <a:r>
              <a:rPr lang="en-IN" dirty="0">
                <a:latin typeface="Liberation Mono"/>
              </a:rPr>
              <a:t>, </a:t>
            </a:r>
            <a:r>
              <a:rPr lang="en-IN" dirty="0">
                <a:solidFill>
                  <a:srgbClr val="FD8603"/>
                </a:solidFill>
                <a:latin typeface="Liberation Mono"/>
              </a:rPr>
              <a:t>ARRAY</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0</a:t>
            </a:r>
            <a:r>
              <a:rPr lang="en-IN" dirty="0">
                <a:latin typeface="Liberation Mono"/>
              </a:rPr>
              <a:t>], NULL);</a:t>
            </a:r>
          </a:p>
        </p:txBody>
      </p:sp>
    </p:spTree>
    <p:extLst>
      <p:ext uri="{BB962C8B-B14F-4D97-AF65-F5344CB8AC3E}">
        <p14:creationId xmlns:p14="http://schemas.microsoft.com/office/powerpoint/2010/main" val="289217251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column array with size table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50904507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COLUMN ARRAY WITH SIZE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columnDefination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endParaRPr lang="en-IN" sz="2000" dirty="0">
              <a:solidFill>
                <a:srgbClr val="0077AA"/>
              </a:solidFill>
              <a:latin typeface="Liberation Mono"/>
            </a:endParaRPr>
          </a:p>
          <a:p>
            <a:r>
              <a:rPr lang="en-IN" sz="800" dirty="0">
                <a:solidFill>
                  <a:schemeClr val="tx1">
                    <a:lumMod val="75000"/>
                    <a:lumOff val="25000"/>
                  </a:schemeClr>
                </a:solidFill>
                <a:latin typeface="Liberation Mono"/>
              </a:rPr>
              <a:t>    </a:t>
            </a:r>
          </a:p>
        </p:txBody>
      </p:sp>
      <p:sp>
        <p:nvSpPr>
          <p:cNvPr id="3" name="TextBox 2">
            <a:extLst>
              <a:ext uri="{FF2B5EF4-FFF2-40B4-BE49-F238E27FC236}">
                <a16:creationId xmlns:a16="http://schemas.microsoft.com/office/drawing/2014/main" id="{28F83BA4-3006-1497-F9A5-A990856F5479}"/>
              </a:ext>
            </a:extLst>
          </p:cNvPr>
          <p:cNvSpPr txBox="1"/>
          <p:nvPr/>
        </p:nvSpPr>
        <p:spPr>
          <a:xfrm>
            <a:off x="335360" y="1628800"/>
            <a:ext cx="8495073" cy="461665"/>
          </a:xfrm>
          <a:prstGeom prst="rect">
            <a:avLst/>
          </a:prstGeom>
          <a:noFill/>
        </p:spPr>
        <p:txBody>
          <a:bodyPr wrap="square">
            <a:spAutoFit/>
          </a:bodyPr>
          <a:lstStyle/>
          <a:p>
            <a:r>
              <a:rPr lang="en-IN" sz="2400" dirty="0">
                <a:solidFill>
                  <a:schemeClr val="tx1">
                    <a:lumMod val="75000"/>
                    <a:lumOff val="25000"/>
                  </a:schemeClr>
                </a:solidFill>
                <a:latin typeface="Liberation Mono"/>
              </a:rPr>
              <a:t>(</a:t>
            </a:r>
            <a:r>
              <a:rPr lang="en-IN" sz="2400" i="1" dirty="0">
                <a:latin typeface="Liberation Mono"/>
              </a:rPr>
              <a:t>columnName baseDataType ARRAY</a:t>
            </a:r>
            <a:r>
              <a:rPr lang="en-IN" sz="2000" i="1" dirty="0">
                <a:latin typeface="Liberation Mono"/>
              </a:rPr>
              <a:t> [size]</a:t>
            </a:r>
            <a:endParaRPr lang="en-IN" sz="2200" dirty="0"/>
          </a:p>
        </p:txBody>
      </p:sp>
      <p:sp>
        <p:nvSpPr>
          <p:cNvPr id="7" name="TextBox 6">
            <a:extLst>
              <a:ext uri="{FF2B5EF4-FFF2-40B4-BE49-F238E27FC236}">
                <a16:creationId xmlns:a16="http://schemas.microsoft.com/office/drawing/2014/main" id="{28BA37DA-29BA-ACCB-C131-090038904368}"/>
              </a:ext>
            </a:extLst>
          </p:cNvPr>
          <p:cNvSpPr txBox="1"/>
          <p:nvPr/>
        </p:nvSpPr>
        <p:spPr>
          <a:xfrm>
            <a:off x="335360" y="2249577"/>
            <a:ext cx="11521280" cy="184665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temp(id </a:t>
            </a:r>
            <a:r>
              <a:rPr lang="en-IN" dirty="0">
                <a:solidFill>
                  <a:srgbClr val="834689"/>
                </a:solidFill>
                <a:latin typeface="Liberation Mono"/>
                <a:cs typeface="Arial" panose="020B0604020202020204" pitchFamily="34" charset="0"/>
              </a:rPr>
              <a:t>INT</a:t>
            </a:r>
            <a:r>
              <a:rPr lang="en-IN" dirty="0">
                <a:latin typeface="Liberation Mono"/>
              </a:rPr>
              <a:t>, candidate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 votes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(100) </a:t>
            </a:r>
            <a:r>
              <a:rPr lang="en-IN" dirty="0">
                <a:solidFill>
                  <a:srgbClr val="FD8603"/>
                </a:solidFill>
                <a:latin typeface="Liberation Mono"/>
              </a:rPr>
              <a:t>ARRAY</a:t>
            </a:r>
            <a:r>
              <a:rPr lang="en-IN" dirty="0">
                <a:latin typeface="Liberation Mono"/>
              </a:rPr>
              <a:t>[5], phone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FD8603"/>
                </a:solidFill>
                <a:latin typeface="Liberation Mono"/>
              </a:rPr>
              <a:t>ARRAY</a:t>
            </a:r>
            <a:r>
              <a:rPr lang="en-IN" dirty="0">
                <a:latin typeface="Liberation Mono"/>
              </a:rPr>
              <a:t>[2]);</a:t>
            </a:r>
          </a:p>
          <a:p>
            <a:endParaRPr lang="en-IN" sz="800" dirty="0">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FD8603"/>
                </a:solidFill>
                <a:latin typeface="Liberation Mono"/>
              </a:rPr>
              <a:t>ARRAY</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FD8603"/>
                </a:solidFill>
                <a:latin typeface="Liberation Mono"/>
              </a:rPr>
              <a:t>ARRAY</a:t>
            </a:r>
            <a:r>
              <a:rPr lang="en-IN" dirty="0">
                <a:latin typeface="Liberation Mono"/>
              </a:rPr>
              <a:t>[</a:t>
            </a:r>
            <a:r>
              <a:rPr lang="en-IN" dirty="0">
                <a:solidFill>
                  <a:srgbClr val="990055"/>
                </a:solidFill>
                <a:latin typeface="Liberation Mono"/>
              </a:rPr>
              <a:t>9850884228</a:t>
            </a:r>
            <a:r>
              <a:rPr lang="en-IN" dirty="0">
                <a:latin typeface="Liberation Mono"/>
              </a:rPr>
              <a:t>,</a:t>
            </a:r>
            <a:r>
              <a:rPr lang="en-IN" dirty="0">
                <a:solidFill>
                  <a:srgbClr val="990055"/>
                </a:solidFill>
                <a:latin typeface="Liberation Mono"/>
              </a:rPr>
              <a:t> 9850884229</a:t>
            </a:r>
            <a:r>
              <a:rPr lang="en-IN" dirty="0">
                <a:latin typeface="Liberation Mono"/>
              </a:rPr>
              <a:t>]);</a:t>
            </a:r>
          </a:p>
          <a:p>
            <a:endParaRPr lang="en-IN" sz="800" dirty="0">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temp(id, candidate, votes, phone)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FD8603"/>
                </a:solidFill>
                <a:latin typeface="Liberation Mono"/>
              </a:rPr>
              <a:t>ARRAY</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9933080987</a:t>
            </a:r>
            <a:r>
              <a:rPr lang="en-IN" dirty="0">
                <a:latin typeface="Liberation Mono"/>
              </a:rPr>
              <a:t>);</a:t>
            </a:r>
          </a:p>
          <a:p>
            <a:endParaRPr lang="en-IN" sz="800" dirty="0">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temp(id, candidate, votes, phone)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'VRUSHALI'</a:t>
            </a:r>
            <a:r>
              <a:rPr lang="en-IN" dirty="0">
                <a:latin typeface="Liberation Mono"/>
              </a:rPr>
              <a:t>, </a:t>
            </a:r>
            <a:r>
              <a:rPr lang="en-IN" dirty="0">
                <a:solidFill>
                  <a:srgbClr val="FD8603"/>
                </a:solidFill>
                <a:latin typeface="Liberation Mono"/>
              </a:rPr>
              <a:t>ARRAY</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0</a:t>
            </a:r>
            <a:r>
              <a:rPr lang="en-IN" dirty="0">
                <a:latin typeface="Liberation Mono"/>
              </a:rPr>
              <a:t>], NULL);</a:t>
            </a:r>
          </a:p>
        </p:txBody>
      </p:sp>
      <p:sp>
        <p:nvSpPr>
          <p:cNvPr id="2" name="TextBox 1">
            <a:extLst>
              <a:ext uri="{FF2B5EF4-FFF2-40B4-BE49-F238E27FC236}">
                <a16:creationId xmlns:a16="http://schemas.microsoft.com/office/drawing/2014/main" id="{A625F2D8-463B-E6E2-6265-8B676B053076}"/>
              </a:ext>
            </a:extLst>
          </p:cNvPr>
          <p:cNvSpPr txBox="1"/>
          <p:nvPr/>
        </p:nvSpPr>
        <p:spPr>
          <a:xfrm>
            <a:off x="335360" y="4581128"/>
            <a:ext cx="11665296" cy="104644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temp(C1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D8603"/>
                </a:solidFill>
                <a:latin typeface="Liberation Mono"/>
              </a:rPr>
              <a:t>ARRAY</a:t>
            </a:r>
            <a:r>
              <a:rPr lang="en-IN" dirty="0">
                <a:latin typeface="Liberation Mono"/>
              </a:rPr>
              <a:t>[2], C2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(100) </a:t>
            </a:r>
            <a:r>
              <a:rPr lang="en-IN" dirty="0">
                <a:solidFill>
                  <a:srgbClr val="FD8603"/>
                </a:solidFill>
                <a:latin typeface="Liberation Mono"/>
              </a:rPr>
              <a:t>ARRAY</a:t>
            </a:r>
            <a:r>
              <a:rPr lang="en-IN" dirty="0">
                <a:latin typeface="Liberation Mono"/>
              </a:rPr>
              <a:t>[2], C3 </a:t>
            </a:r>
            <a:r>
              <a:rPr lang="en-IN" dirty="0">
                <a:solidFill>
                  <a:srgbClr val="834689"/>
                </a:solidFill>
                <a:latin typeface="Liberation Mono"/>
                <a:cs typeface="Arial" panose="020B0604020202020204" pitchFamily="34" charset="0"/>
              </a:rPr>
              <a:t>BOOLEAN</a:t>
            </a:r>
            <a:r>
              <a:rPr lang="en-IN" dirty="0">
                <a:latin typeface="Liberation Mono"/>
              </a:rPr>
              <a:t> </a:t>
            </a:r>
            <a:r>
              <a:rPr lang="en-IN" dirty="0">
                <a:solidFill>
                  <a:srgbClr val="FD8603"/>
                </a:solidFill>
                <a:latin typeface="Liberation Mono"/>
              </a:rPr>
              <a:t>ARRAY</a:t>
            </a:r>
            <a:r>
              <a:rPr lang="en-IN" dirty="0">
                <a:latin typeface="Liberation Mono"/>
              </a:rPr>
              <a:t>[2], C4 </a:t>
            </a:r>
            <a:r>
              <a:rPr lang="en-IN" dirty="0">
                <a:solidFill>
                  <a:srgbClr val="834689"/>
                </a:solidFill>
                <a:latin typeface="Liberation Mono"/>
                <a:cs typeface="Arial" panose="020B0604020202020204" pitchFamily="34" charset="0"/>
              </a:rPr>
              <a:t>DATE</a:t>
            </a:r>
            <a:r>
              <a:rPr lang="en-IN" dirty="0">
                <a:latin typeface="Liberation Mono"/>
              </a:rPr>
              <a:t> </a:t>
            </a:r>
            <a:r>
              <a:rPr lang="en-IN" dirty="0">
                <a:solidFill>
                  <a:srgbClr val="FD8603"/>
                </a:solidFill>
                <a:latin typeface="Liberation Mono"/>
              </a:rPr>
              <a:t>ARRAY</a:t>
            </a:r>
            <a:r>
              <a:rPr lang="en-IN" dirty="0">
                <a:latin typeface="Liberation Mono"/>
              </a:rPr>
              <a:t>[2]);</a:t>
            </a:r>
          </a:p>
          <a:p>
            <a:endParaRPr lang="en-IN" sz="800"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 </a:t>
            </a:r>
            <a:r>
              <a:rPr lang="en-US" dirty="0">
                <a:solidFill>
                  <a:srgbClr val="0077AA"/>
                </a:solidFill>
                <a:latin typeface="Liberation Mono"/>
              </a:rPr>
              <a:t>VALUES</a:t>
            </a:r>
            <a:r>
              <a:rPr lang="en-US" dirty="0">
                <a:latin typeface="Liberation Mono"/>
              </a:rPr>
              <a:t>(</a:t>
            </a:r>
            <a:r>
              <a:rPr lang="en-US" dirty="0">
                <a:solidFill>
                  <a:srgbClr val="FD8603"/>
                </a:solidFill>
                <a:latin typeface="Liberation Mono"/>
              </a:rPr>
              <a:t>ARRAY</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rgbClr val="990055"/>
                </a:solidFill>
                <a:latin typeface="Liberation Mono"/>
              </a:rPr>
              <a:t>200</a:t>
            </a:r>
            <a:r>
              <a:rPr lang="en-US" dirty="0">
                <a:latin typeface="Liberation Mono"/>
              </a:rPr>
              <a:t>], </a:t>
            </a:r>
            <a:r>
              <a:rPr lang="en-US" dirty="0">
                <a:solidFill>
                  <a:srgbClr val="FD8603"/>
                </a:solidFill>
                <a:latin typeface="Liberation Mono"/>
              </a:rPr>
              <a:t>ARRAY</a:t>
            </a:r>
            <a:r>
              <a:rPr lang="en-US" dirty="0">
                <a:latin typeface="Liberation Mono"/>
              </a:rPr>
              <a:t>[</a:t>
            </a:r>
            <a:r>
              <a:rPr lang="en-US" dirty="0">
                <a:solidFill>
                  <a:srgbClr val="669900"/>
                </a:solidFill>
                <a:latin typeface="Liberation Mono"/>
              </a:rPr>
              <a:t>'SALEEL'</a:t>
            </a:r>
            <a:r>
              <a:rPr lang="en-US" dirty="0">
                <a:latin typeface="Liberation Mono"/>
              </a:rPr>
              <a:t>, </a:t>
            </a:r>
            <a:r>
              <a:rPr lang="en-US" dirty="0">
                <a:solidFill>
                  <a:srgbClr val="669900"/>
                </a:solidFill>
                <a:latin typeface="Liberation Mono"/>
              </a:rPr>
              <a:t>'SHARMIN'</a:t>
            </a:r>
            <a:r>
              <a:rPr lang="en-US" dirty="0">
                <a:latin typeface="Liberation Mono"/>
              </a:rPr>
              <a:t>], </a:t>
            </a:r>
            <a:r>
              <a:rPr lang="en-US" dirty="0">
                <a:solidFill>
                  <a:srgbClr val="FD8603"/>
                </a:solidFill>
                <a:latin typeface="Liberation Mono"/>
              </a:rPr>
              <a:t>ARRAY</a:t>
            </a:r>
            <a:r>
              <a:rPr lang="en-US" dirty="0">
                <a:latin typeface="Liberation Mono"/>
              </a:rPr>
              <a:t>[TRUE, FALSE], </a:t>
            </a:r>
            <a:r>
              <a:rPr lang="en-US" dirty="0">
                <a:solidFill>
                  <a:srgbClr val="FD8603"/>
                </a:solidFill>
                <a:latin typeface="Liberation Mono"/>
              </a:rPr>
              <a:t>ARRAY</a:t>
            </a:r>
            <a:r>
              <a:rPr lang="en-US" dirty="0">
                <a:latin typeface="Liberation Mono"/>
              </a:rPr>
              <a:t>[CURDATE(), '2023-05-23'])</a:t>
            </a:r>
            <a:endParaRPr lang="en-IN" dirty="0">
              <a:latin typeface="Liberation Mono"/>
            </a:endParaRPr>
          </a:p>
        </p:txBody>
      </p:sp>
    </p:spTree>
    <p:extLst>
      <p:ext uri="{BB962C8B-B14F-4D97-AF65-F5344CB8AC3E}">
        <p14:creationId xmlns:p14="http://schemas.microsoft.com/office/powerpoint/2010/main" val="239635962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2" name="Rectangle 1"/>
          <p:cNvSpPr/>
          <p:nvPr/>
        </p:nvSpPr>
        <p:spPr>
          <a:xfrm>
            <a:off x="191344" y="693857"/>
            <a:ext cx="9669635"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GOTO </a:t>
            </a:r>
            <a:r>
              <a:rPr lang="pt-BR" sz="2200" dirty="0">
                <a:solidFill>
                  <a:srgbClr val="FFFF00"/>
                </a:solidFill>
                <a:latin typeface="Consolas" panose="020B0609020204030204" pitchFamily="49" charset="0"/>
                <a:ea typeface="Calibri" panose="020F0502020204030204" pitchFamily="34" charset="0"/>
              </a:rPr>
              <a:t>C:\Program Files (x86)\H2\bin\h2.bat (run the .bat file)</a:t>
            </a:r>
            <a:endParaRPr lang="en-IN" sz="2200" b="1" dirty="0">
              <a:solidFill>
                <a:srgbClr val="FFFF00"/>
              </a:solidFill>
              <a:latin typeface="Consolas" panose="020B0609020204030204" pitchFamily="49" charset="0"/>
            </a:endParaRPr>
          </a:p>
        </p:txBody>
      </p:sp>
      <p:pic>
        <p:nvPicPr>
          <p:cNvPr id="13" name="Picture 12">
            <a:extLst>
              <a:ext uri="{FF2B5EF4-FFF2-40B4-BE49-F238E27FC236}">
                <a16:creationId xmlns:a16="http://schemas.microsoft.com/office/drawing/2014/main" id="{C0AF513B-51DA-F43A-42EA-4DB833AE991C}"/>
              </a:ext>
            </a:extLst>
          </p:cNvPr>
          <p:cNvPicPr>
            <a:picLocks noChangeAspect="1"/>
          </p:cNvPicPr>
          <p:nvPr/>
        </p:nvPicPr>
        <p:blipFill>
          <a:blip r:embed="rId2"/>
          <a:stretch>
            <a:fillRect/>
          </a:stretch>
        </p:blipFill>
        <p:spPr>
          <a:xfrm>
            <a:off x="191344" y="1233826"/>
            <a:ext cx="6936795" cy="5308896"/>
          </a:xfrm>
          <a:prstGeom prst="rect">
            <a:avLst/>
          </a:prstGeom>
        </p:spPr>
      </p:pic>
      <p:sp>
        <p:nvSpPr>
          <p:cNvPr id="3" name="TextBox 2">
            <a:extLst>
              <a:ext uri="{FF2B5EF4-FFF2-40B4-BE49-F238E27FC236}">
                <a16:creationId xmlns:a16="http://schemas.microsoft.com/office/drawing/2014/main" id="{611B7AEB-88A8-A80F-3D5E-0F860DBEF1B1}"/>
              </a:ext>
            </a:extLst>
          </p:cNvPr>
          <p:cNvSpPr txBox="1"/>
          <p:nvPr/>
        </p:nvSpPr>
        <p:spPr>
          <a:xfrm>
            <a:off x="2135560" y="5085184"/>
            <a:ext cx="563421" cy="461665"/>
          </a:xfrm>
          <a:prstGeom prst="rect">
            <a:avLst/>
          </a:prstGeom>
          <a:noFill/>
        </p:spPr>
        <p:txBody>
          <a:bodyPr wrap="square">
            <a:spAutoFit/>
          </a:bodyPr>
          <a:lstStyle/>
          <a:p>
            <a:r>
              <a:rPr lang="pt-BR" sz="2400" dirty="0">
                <a:solidFill>
                  <a:srgbClr val="FF0000"/>
                </a:solidFill>
                <a:latin typeface="Consolas" panose="020B0609020204030204" pitchFamily="49" charset="0"/>
                <a:ea typeface="Calibri" panose="020F0502020204030204" pitchFamily="34" charset="0"/>
              </a:rPr>
              <a:t>sa</a:t>
            </a:r>
            <a:endParaRPr lang="en-IN" sz="2400" dirty="0">
              <a:solidFill>
                <a:srgbClr val="FF0000"/>
              </a:solidFill>
            </a:endParaRPr>
          </a:p>
        </p:txBody>
      </p:sp>
    </p:spTree>
    <p:extLst>
      <p:ext uri="{BB962C8B-B14F-4D97-AF65-F5344CB8AC3E}">
        <p14:creationId xmlns:p14="http://schemas.microsoft.com/office/powerpoint/2010/main" val="2733507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COLUMN ARRAY WITH SIZE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MEMORY</a:t>
            </a:r>
            <a:r>
              <a:rPr lang="en-IN" sz="2000" b="0" i="0" dirty="0">
                <a:solidFill>
                  <a:srgbClr val="000000"/>
                </a:solidFill>
                <a:effectLst/>
                <a:latin typeface="Liberation Mono"/>
              </a:rPr>
              <a:t> </a:t>
            </a:r>
            <a:r>
              <a:rPr lang="en-IN" sz="2000" dirty="0">
                <a:solidFill>
                  <a:srgbClr val="0077AA"/>
                </a:solidFill>
                <a:latin typeface="Liberation Mono"/>
              </a:rPr>
              <a:t>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columnDefination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 </a:t>
            </a:r>
            <a:r>
              <a:rPr lang="en-IN" sz="2000" dirty="0">
                <a:solidFill>
                  <a:srgbClr val="0077AA"/>
                </a:solidFill>
                <a:latin typeface="Liberation Mono"/>
              </a:rPr>
              <a:t>NOT</a:t>
            </a:r>
            <a:r>
              <a:rPr lang="en-IN" sz="2000" dirty="0">
                <a:solidFill>
                  <a:srgbClr val="000000"/>
                </a:solidFill>
                <a:latin typeface="Liberation Mono"/>
              </a:rPr>
              <a:t> </a:t>
            </a:r>
            <a:r>
              <a:rPr lang="en-IN" sz="2000" dirty="0">
                <a:solidFill>
                  <a:srgbClr val="0077AA"/>
                </a:solidFill>
                <a:latin typeface="Liberation Mono"/>
              </a:rPr>
              <a:t>PERSISTENT</a:t>
            </a:r>
          </a:p>
          <a:p>
            <a:r>
              <a:rPr lang="en-IN" sz="800" dirty="0">
                <a:solidFill>
                  <a:schemeClr val="tx1">
                    <a:lumMod val="75000"/>
                    <a:lumOff val="25000"/>
                  </a:schemeClr>
                </a:solidFill>
                <a:latin typeface="Liberation Mono"/>
              </a:rPr>
              <a:t>    </a:t>
            </a:r>
          </a:p>
        </p:txBody>
      </p:sp>
      <p:sp>
        <p:nvSpPr>
          <p:cNvPr id="2" name="TextBox 1">
            <a:extLst>
              <a:ext uri="{FF2B5EF4-FFF2-40B4-BE49-F238E27FC236}">
                <a16:creationId xmlns:a16="http://schemas.microsoft.com/office/drawing/2014/main" id="{9CA63EC0-AB62-D7E2-5BFD-6EDD59217E26}"/>
              </a:ext>
            </a:extLst>
          </p:cNvPr>
          <p:cNvSpPr txBox="1"/>
          <p:nvPr/>
        </p:nvSpPr>
        <p:spPr>
          <a:xfrm>
            <a:off x="335360" y="1628800"/>
            <a:ext cx="8495073" cy="461665"/>
          </a:xfrm>
          <a:prstGeom prst="rect">
            <a:avLst/>
          </a:prstGeom>
          <a:noFill/>
        </p:spPr>
        <p:txBody>
          <a:bodyPr wrap="square">
            <a:spAutoFit/>
          </a:bodyPr>
          <a:lstStyle/>
          <a:p>
            <a:r>
              <a:rPr lang="en-IN" sz="2400" dirty="0">
                <a:solidFill>
                  <a:schemeClr val="tx1">
                    <a:lumMod val="75000"/>
                    <a:lumOff val="25000"/>
                  </a:schemeClr>
                </a:solidFill>
                <a:latin typeface="Liberation Mono"/>
              </a:rPr>
              <a:t>(</a:t>
            </a:r>
            <a:r>
              <a:rPr lang="en-IN" sz="2400" i="1" dirty="0">
                <a:latin typeface="Liberation Mono"/>
              </a:rPr>
              <a:t>columnName baseDataType ARRAY[size]</a:t>
            </a:r>
            <a:endParaRPr lang="en-IN" sz="2200" dirty="0"/>
          </a:p>
        </p:txBody>
      </p:sp>
    </p:spTree>
    <p:extLst>
      <p:ext uri="{BB962C8B-B14F-4D97-AF65-F5344CB8AC3E}">
        <p14:creationId xmlns:p14="http://schemas.microsoft.com/office/powerpoint/2010/main" val="376983857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in-memory table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6609376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MEMORY</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MEMORY</a:t>
            </a:r>
            <a:r>
              <a:rPr lang="en-IN" sz="2000" b="0" i="0" dirty="0">
                <a:solidFill>
                  <a:srgbClr val="000000"/>
                </a:solidFill>
                <a:effectLst/>
                <a:latin typeface="Liberation Mono"/>
              </a:rPr>
              <a:t> </a:t>
            </a:r>
            <a:r>
              <a:rPr lang="en-IN" sz="2000" dirty="0">
                <a:solidFill>
                  <a:srgbClr val="0077AA"/>
                </a:solidFill>
                <a:latin typeface="Liberation Mono"/>
              </a:rPr>
              <a:t>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columnDefination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 </a:t>
            </a:r>
            <a:r>
              <a:rPr lang="en-IN" sz="2000" dirty="0">
                <a:solidFill>
                  <a:srgbClr val="0077AA"/>
                </a:solidFill>
                <a:latin typeface="Liberation Mono"/>
              </a:rPr>
              <a:t>NOT</a:t>
            </a:r>
            <a:r>
              <a:rPr lang="en-IN" sz="2000" dirty="0">
                <a:solidFill>
                  <a:srgbClr val="000000"/>
                </a:solidFill>
                <a:latin typeface="Liberation Mono"/>
              </a:rPr>
              <a:t> </a:t>
            </a:r>
            <a:r>
              <a:rPr lang="en-IN" sz="2000" dirty="0">
                <a:solidFill>
                  <a:srgbClr val="0077AA"/>
                </a:solidFill>
                <a:latin typeface="Liberation Mono"/>
              </a:rPr>
              <a:t>PERSISTENT</a:t>
            </a:r>
          </a:p>
          <a:p>
            <a:r>
              <a:rPr lang="en-IN" sz="800" dirty="0">
                <a:solidFill>
                  <a:schemeClr val="tx1">
                    <a:lumMod val="75000"/>
                    <a:lumOff val="25000"/>
                  </a:schemeClr>
                </a:solidFill>
                <a:latin typeface="Liberation Mono"/>
              </a:rPr>
              <a:t>    </a:t>
            </a:r>
          </a:p>
        </p:txBody>
      </p:sp>
      <p:sp>
        <p:nvSpPr>
          <p:cNvPr id="2" name="TextBox 1">
            <a:extLst>
              <a:ext uri="{FF2B5EF4-FFF2-40B4-BE49-F238E27FC236}">
                <a16:creationId xmlns:a16="http://schemas.microsoft.com/office/drawing/2014/main" id="{5C8B36D4-36BB-9E31-D9B5-F90FB4DB8361}"/>
              </a:ext>
            </a:extLst>
          </p:cNvPr>
          <p:cNvSpPr txBox="1"/>
          <p:nvPr/>
        </p:nvSpPr>
        <p:spPr>
          <a:xfrm>
            <a:off x="298959" y="2420888"/>
            <a:ext cx="1159328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MEMORY</a:t>
            </a:r>
            <a:r>
              <a:rPr lang="en-IN" dirty="0">
                <a:latin typeface="Liberation Mono"/>
              </a:rPr>
              <a:t> </a:t>
            </a:r>
            <a:r>
              <a:rPr lang="en-IN" dirty="0">
                <a:solidFill>
                  <a:srgbClr val="0077AA"/>
                </a:solidFill>
                <a:latin typeface="Liberation Mono"/>
              </a:rPr>
              <a:t>TABLE</a:t>
            </a:r>
            <a:r>
              <a:rPr lang="en-IN" dirty="0">
                <a:latin typeface="Liberation Mono"/>
              </a:rPr>
              <a:t> temp (c1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CHARACTER</a:t>
            </a:r>
            <a:r>
              <a:rPr lang="en-IN" dirty="0">
                <a:latin typeface="Liberation Mono"/>
              </a:rPr>
              <a:t>(10)) </a:t>
            </a:r>
            <a:r>
              <a:rPr lang="en-IN" dirty="0">
                <a:solidFill>
                  <a:srgbClr val="0077AA"/>
                </a:solidFill>
                <a:latin typeface="Liberation Mono"/>
              </a:rPr>
              <a:t>NOT</a:t>
            </a:r>
            <a:r>
              <a:rPr lang="en-IN" dirty="0">
                <a:latin typeface="Liberation Mono"/>
              </a:rPr>
              <a:t> </a:t>
            </a:r>
            <a:r>
              <a:rPr lang="en-IN" dirty="0">
                <a:solidFill>
                  <a:srgbClr val="0077AA"/>
                </a:solidFill>
                <a:latin typeface="Liberation Mono"/>
              </a:rPr>
              <a:t>PERSISTENT</a:t>
            </a:r>
            <a:r>
              <a:rPr lang="en-IN" dirty="0">
                <a:latin typeface="Liberation Mono"/>
              </a:rPr>
              <a:t> ;</a:t>
            </a:r>
          </a:p>
        </p:txBody>
      </p:sp>
    </p:spTree>
    <p:extLst>
      <p:ext uri="{BB962C8B-B14F-4D97-AF65-F5344CB8AC3E}">
        <p14:creationId xmlns:p14="http://schemas.microsoft.com/office/powerpoint/2010/main" val="159985510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err="1">
                <a:solidFill>
                  <a:srgbClr val="FF9900"/>
                </a:solidFill>
                <a:latin typeface="Arial" pitchFamily="34" charset="0"/>
                <a:cs typeface="Arial" pitchFamily="34" charset="0"/>
              </a:rPr>
              <a:t>i</a:t>
            </a:r>
            <a:r>
              <a:rPr lang="en-IN" sz="3200" i="1" dirty="0" err="1">
                <a:solidFill>
                  <a:srgbClr val="FF9900"/>
                </a:solidFill>
                <a:latin typeface="Arial" pitchFamily="34" charset="0"/>
                <a:cs typeface="Arial" pitchFamily="34" charset="0"/>
              </a:rPr>
              <a:t>nsert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8817219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13" name="Rectangle 12">
            <a:extLst>
              <a:ext uri="{FF2B5EF4-FFF2-40B4-BE49-F238E27FC236}">
                <a16:creationId xmlns:a16="http://schemas.microsoft.com/office/drawing/2014/main" id="{1FC49174-787E-C4FE-7F3D-CD3BF56F03FE}"/>
              </a:ext>
            </a:extLst>
          </p:cNvPr>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US" b="0" i="0" dirty="0">
                <a:solidFill>
                  <a:srgbClr val="000000"/>
                </a:solidFill>
                <a:effectLst/>
                <a:latin typeface="Arial" panose="020B0604020202020204" pitchFamily="34" charset="0"/>
                <a:cs typeface="Arial" panose="020B0604020202020204" pitchFamily="34" charset="0"/>
              </a:rPr>
              <a:t>An EXCEPT returns rows from first dataset, which are not available in the second dataset.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272026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TextBox 4">
            <a:extLst>
              <a:ext uri="{FF2B5EF4-FFF2-40B4-BE49-F238E27FC236}">
                <a16:creationId xmlns:a16="http://schemas.microsoft.com/office/drawing/2014/main" id="{7D87F8DF-05A2-D7A6-C0B9-54648EF8FD38}"/>
              </a:ext>
            </a:extLst>
          </p:cNvPr>
          <p:cNvSpPr txBox="1"/>
          <p:nvPr/>
        </p:nvSpPr>
        <p:spPr>
          <a:xfrm>
            <a:off x="551384" y="764704"/>
            <a:ext cx="8839200" cy="369332"/>
          </a:xfrm>
          <a:prstGeom prst="rect">
            <a:avLst/>
          </a:prstGeom>
          <a:noFill/>
        </p:spPr>
        <p:txBody>
          <a:bodyPr wrap="square">
            <a:spAutoFit/>
          </a:bodyPr>
          <a:lstStyle/>
          <a:p>
            <a:r>
              <a:rPr lang="en-IN" dirty="0"/>
              <a:t>INSERT INTO T1(ENAME, HOBBIES) VALUES('SHARMIN', ARRAY['H1','H2','H3']);</a:t>
            </a:r>
          </a:p>
        </p:txBody>
      </p:sp>
    </p:spTree>
    <p:extLst>
      <p:ext uri="{BB962C8B-B14F-4D97-AF65-F5344CB8AC3E}">
        <p14:creationId xmlns:p14="http://schemas.microsoft.com/office/powerpoint/2010/main" val="138572728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102020036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567132715"/>
              </p:ext>
            </p:extLst>
          </p:nvPr>
        </p:nvGraphicFramePr>
        <p:xfrm>
          <a:off x="191344" y="706204"/>
          <a:ext cx="11809312" cy="5593503"/>
        </p:xfrm>
        <a:graphic>
          <a:graphicData uri="http://schemas.openxmlformats.org/drawingml/2006/table">
            <a:tbl>
              <a:tblPr firstRow="1" bandRow="1">
                <a:tableStyleId>{7E9639D4-E3E2-4D34-9284-5A2195B3D0D7}</a:tableStyleId>
              </a:tblPr>
              <a:tblGrid>
                <a:gridCol w="4680520">
                  <a:extLst>
                    <a:ext uri="{9D8B030D-6E8A-4147-A177-3AD203B41FA5}">
                      <a16:colId xmlns:a16="http://schemas.microsoft.com/office/drawing/2014/main" val="20000"/>
                    </a:ext>
                  </a:extLst>
                </a:gridCol>
                <a:gridCol w="71287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US" sz="1800" kern="1200" dirty="0">
                          <a:solidFill>
                            <a:schemeClr val="tx1"/>
                          </a:solidFill>
                          <a:effectLst/>
                          <a:latin typeface="Liberation Mono"/>
                          <a:ea typeface="Times New Roman" panose="02020603050405020304" pitchFamily="18" charset="0"/>
                          <a:cs typeface="+mn-cs"/>
                        </a:rPr>
                        <a:t>Returns the ASCII value of the first character in the string. This method returns an int.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  CHAR_LENGTH( </a:t>
                      </a:r>
                      <a:r>
                        <a:rPr kumimoji="0" lang="en-US" sz="1800" kern="1200" dirty="0">
                          <a:solidFill>
                            <a:schemeClr val="tx2"/>
                          </a:solidFill>
                          <a:latin typeface="Liberation Mono"/>
                          <a:ea typeface="+mn-ea"/>
                          <a:cs typeface="+mn-cs"/>
                        </a:rPr>
                        <a:t>string</a:t>
                      </a:r>
                      <a:r>
                        <a:rPr kumimoji="0" lang="en-US" sz="1800" kern="1200" dirty="0">
                          <a:solidFill>
                            <a:srgbClr val="0077AA"/>
                          </a:solidFill>
                          <a:latin typeface="Liberation Mono"/>
                          <a:ea typeface="+mn-ea"/>
                          <a:cs typeface="+mn-cs"/>
                        </a:rPr>
                        <a:t> )</a:t>
                      </a:r>
                    </a:p>
                    <a:p>
                      <a:pPr>
                        <a:spcAft>
                          <a:spcPts val="0"/>
                        </a:spcAft>
                      </a:pPr>
                      <a:r>
                        <a:rPr kumimoji="0" lang="en-US" sz="800" kern="1200" dirty="0">
                          <a:solidFill>
                            <a:srgbClr val="0077AA"/>
                          </a:solidFill>
                          <a:latin typeface="Liberation Mono"/>
                          <a:ea typeface="+mn-ea"/>
                          <a:cs typeface="+mn-cs"/>
                        </a:rPr>
                        <a:t>	</a:t>
                      </a:r>
                    </a:p>
                    <a:p>
                      <a:pPr>
                        <a:spcAft>
                          <a:spcPts val="0"/>
                        </a:spcAft>
                      </a:pPr>
                      <a:r>
                        <a:rPr kumimoji="0" lang="en-US" sz="1800" kern="1200" dirty="0">
                          <a:solidFill>
                            <a:srgbClr val="0077AA"/>
                          </a:solidFill>
                          <a:latin typeface="Liberation Mono"/>
                          <a:ea typeface="+mn-ea"/>
                          <a:cs typeface="+mn-cs"/>
                        </a:rPr>
                        <a:t>  CHARACTER_LENGTH( </a:t>
                      </a:r>
                      <a:r>
                        <a:rPr kumimoji="0" lang="en-US" sz="1800" kern="1200" dirty="0">
                          <a:solidFill>
                            <a:schemeClr val="tx2"/>
                          </a:solidFill>
                          <a:latin typeface="Liberation Mono"/>
                          <a:ea typeface="+mn-ea"/>
                          <a:cs typeface="+mn-cs"/>
                        </a:rPr>
                        <a:t>string</a:t>
                      </a:r>
                      <a:r>
                        <a:rPr kumimoji="0" lang="en-US" sz="1800" kern="1200" dirty="0">
                          <a:solidFill>
                            <a:srgbClr val="0077AA"/>
                          </a:solidFill>
                          <a:latin typeface="Liberation Mono"/>
                          <a:ea typeface="+mn-ea"/>
                          <a:cs typeface="+mn-cs"/>
                        </a:rPr>
                        <a:t> )    </a:t>
                      </a:r>
                    </a:p>
                    <a:p>
                      <a:pPr>
                        <a:spcAft>
                          <a:spcPts val="0"/>
                        </a:spcAft>
                      </a:pPr>
                      <a:r>
                        <a:rPr kumimoji="0" lang="en-US" sz="800" kern="1200" dirty="0">
                          <a:solidFill>
                            <a:srgbClr val="0077AA"/>
                          </a:solidFill>
                          <a:latin typeface="Liberation Mono"/>
                          <a:ea typeface="+mn-ea"/>
                          <a:cs typeface="+mn-cs"/>
                        </a:rPr>
                        <a:t>     </a:t>
                      </a:r>
                    </a:p>
                    <a:p>
                      <a:pPr>
                        <a:spcAft>
                          <a:spcPts val="0"/>
                        </a:spcAft>
                      </a:pPr>
                      <a:r>
                        <a:rPr kumimoji="0" lang="en-US" sz="1800" kern="1200" dirty="0">
                          <a:solidFill>
                            <a:srgbClr val="0077AA"/>
                          </a:solidFill>
                          <a:latin typeface="Liberation Mono"/>
                          <a:ea typeface="+mn-ea"/>
                          <a:cs typeface="+mn-cs"/>
                        </a:rPr>
                        <a:t>  LENGTH ( </a:t>
                      </a:r>
                      <a:r>
                        <a:rPr kumimoji="0" lang="en-US" sz="1800" kern="1200" dirty="0">
                          <a:solidFill>
                            <a:schemeClr val="tx2"/>
                          </a:solidFill>
                          <a:latin typeface="Liberation Mono"/>
                          <a:ea typeface="+mn-ea"/>
                          <a:cs typeface="+mn-cs"/>
                        </a:rPr>
                        <a:t>string</a:t>
                      </a:r>
                      <a:r>
                        <a:rPr kumimoji="0" lang="en-US" sz="1800" kern="1200" dirty="0">
                          <a:solidFill>
                            <a:srgbClr val="0077AA"/>
                          </a:solidFill>
                          <a:latin typeface="Liberation Mono"/>
                          <a:ea typeface="+mn-ea"/>
                          <a:cs typeface="+mn-cs"/>
                        </a:rPr>
                        <a:t> )</a:t>
                      </a: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mn-ea"/>
                          <a:cs typeface="+mn-cs"/>
                        </a:rPr>
                        <a:t>Returns the number of characters in a character string. This method returns a long.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CHAR( </a:t>
                      </a:r>
                      <a:r>
                        <a:rPr kumimoji="0" lang="en-IN" sz="1800" kern="1200" dirty="0">
                          <a:solidFill>
                            <a:schemeClr val="tx2"/>
                          </a:solidFill>
                          <a:latin typeface="Liberation Mono"/>
                          <a:ea typeface="+mn-ea"/>
                          <a:cs typeface="+mn-cs"/>
                        </a:rPr>
                        <a:t>int</a:t>
                      </a:r>
                      <a:r>
                        <a:rPr kumimoji="0" lang="en-IN" sz="1800" kern="1200" dirty="0">
                          <a:solidFill>
                            <a:srgbClr val="0077AA"/>
                          </a:solidFill>
                          <a:latin typeface="Liberation Mono"/>
                          <a:ea typeface="+mn-ea"/>
                          <a:cs typeface="+mn-cs"/>
                        </a:rPr>
                        <a:t> )	</a:t>
                      </a:r>
                    </a:p>
                    <a:p>
                      <a:pPr marL="0" lvl="0" indent="0">
                        <a:spcAft>
                          <a:spcPts val="0"/>
                        </a:spcAft>
                      </a:pPr>
                      <a:endParaRPr kumimoji="0" lang="en-IN" sz="800" kern="1200" dirty="0">
                        <a:solidFill>
                          <a:srgbClr val="0077AA"/>
                        </a:solidFill>
                        <a:latin typeface="Liberation Mono"/>
                        <a:ea typeface="+mn-ea"/>
                        <a:cs typeface="+mn-cs"/>
                      </a:endParaRPr>
                    </a:p>
                    <a:p>
                      <a:pPr marL="0" lvl="0" indent="0">
                        <a:spcAft>
                          <a:spcPts val="0"/>
                        </a:spcAft>
                      </a:pPr>
                      <a:r>
                        <a:rPr kumimoji="0" lang="en-IN" sz="1800" kern="1200" dirty="0">
                          <a:solidFill>
                            <a:srgbClr val="0077AA"/>
                          </a:solidFill>
                          <a:latin typeface="Liberation Mono"/>
                          <a:ea typeface="+mn-ea"/>
                          <a:cs typeface="+mn-cs"/>
                        </a:rPr>
                        <a:t>  CHR( </a:t>
                      </a:r>
                      <a:r>
                        <a:rPr kumimoji="0" lang="en-IN" sz="1800" kern="1200" dirty="0">
                          <a:solidFill>
                            <a:schemeClr val="tx2"/>
                          </a:solidFill>
                          <a:latin typeface="Liberation Mono"/>
                          <a:ea typeface="+mn-ea"/>
                          <a:cs typeface="+mn-cs"/>
                        </a:rPr>
                        <a:t>int</a:t>
                      </a:r>
                      <a:r>
                        <a:rPr kumimoji="0" lang="en-IN" sz="1800" kern="1200" dirty="0">
                          <a:solidFill>
                            <a:srgbClr val="0077AA"/>
                          </a:solidFill>
                          <a:latin typeface="Liberation Mono"/>
                          <a:ea typeface="+mn-ea"/>
                          <a:cs typeface="+mn-cs"/>
                        </a:rPr>
                        <a:t> )</a:t>
                      </a: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mn-ea"/>
                          <a:cs typeface="+mn-cs"/>
                        </a:rPr>
                        <a:t>Returns the character that represents the ASCII value. This method returns a string.</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2"/>
                          </a:solidFill>
                          <a:latin typeface="Liberation Mono"/>
                          <a:ea typeface="+mn-ea"/>
                          <a:cs typeface="+mn-cs"/>
                        </a:rPr>
                        <a:t>  str1 ||</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str2 || str3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800" kern="1200" dirty="0">
                        <a:solidFill>
                          <a:schemeClr val="tx2"/>
                        </a:solidFill>
                        <a:latin typeface="Liberation 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CONCAT( </a:t>
                      </a:r>
                      <a:r>
                        <a:rPr kumimoji="0" lang="en-IN" sz="1800" kern="1200" dirty="0">
                          <a:solidFill>
                            <a:schemeClr val="tx2"/>
                          </a:solidFill>
                          <a:latin typeface="Liberation Mono"/>
                          <a:ea typeface="+mn-ea"/>
                          <a:cs typeface="+mn-cs"/>
                        </a:rPr>
                        <a:t>str1 ,</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str2</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 )</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mn-ea"/>
                          <a:cs typeface="+mn-cs"/>
                        </a:rPr>
                        <a:t>NULL parameters are ignored, and do not cause the result to become NULL. If all parameters are NULL the result is an empty string. This method returns a string.</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2463863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t>
                      </a:r>
                      <a:r>
                        <a:rPr kumimoji="0" lang="en-US" sz="1800" kern="1200" dirty="0">
                          <a:solidFill>
                            <a:srgbClr val="0077AA"/>
                          </a:solidFill>
                          <a:latin typeface="Liberation Mono"/>
                          <a:ea typeface="+mn-ea"/>
                          <a:cs typeface="+mn-cs"/>
                        </a:rPr>
                        <a:t>CONCAT_WS ( </a:t>
                      </a:r>
                      <a:r>
                        <a:rPr kumimoji="0" lang="en-US" sz="1800" kern="1200" dirty="0">
                          <a:solidFill>
                            <a:schemeClr val="tx2"/>
                          </a:solidFill>
                          <a:latin typeface="Liberation Mono"/>
                          <a:ea typeface="+mn-ea"/>
                          <a:cs typeface="+mn-cs"/>
                        </a:rPr>
                        <a:t>separatorString , str1 , str2, .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mn-ea"/>
                          <a:cs typeface="+mn-cs"/>
                        </a:rPr>
                        <a:t>Combines strings with separator. If separator is NULL it is treated like an empty string. Other NULL parameters are ignored. This method returns a string.</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6029364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LOWER( </a:t>
                      </a:r>
                      <a:r>
                        <a:rPr kumimoji="0" lang="en-IN" sz="1800" kern="1200" dirty="0">
                          <a:solidFill>
                            <a:schemeClr val="tx2"/>
                          </a:solidFill>
                          <a:latin typeface="Liberation Mono"/>
                          <a:ea typeface="+mn-ea"/>
                          <a:cs typeface="+mn-cs"/>
                        </a:rPr>
                        <a:t>string</a:t>
                      </a:r>
                      <a:r>
                        <a:rPr kumimoji="0" lang="en-IN" sz="1800" kern="1200" dirty="0">
                          <a:solidFill>
                            <a:srgbClr val="0077AA"/>
                          </a:solidFill>
                          <a:latin typeface="Liberation Mono"/>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800" kern="1200" dirty="0">
                        <a:solidFill>
                          <a:srgbClr val="0077AA"/>
                        </a:solidFill>
                        <a:latin typeface="Liberation 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 </a:t>
                      </a:r>
                      <a:r>
                        <a:rPr kumimoji="0" lang="en-IN" sz="1800" kern="1200" dirty="0">
                          <a:solidFill>
                            <a:schemeClr val="tx2"/>
                          </a:solidFill>
                          <a:latin typeface="Liberation Mono"/>
                          <a:ea typeface="+mn-ea"/>
                          <a:cs typeface="+mn-cs"/>
                        </a:rPr>
                        <a:t>string</a:t>
                      </a:r>
                      <a:r>
                        <a:rPr kumimoji="0" lang="en-IN" sz="1800" kern="1200" dirty="0">
                          <a:solidFill>
                            <a:srgbClr val="0077AA"/>
                          </a:solidFill>
                          <a:latin typeface="Liberation Mono"/>
                          <a:ea typeface="+mn-ea"/>
                          <a:cs typeface="+mn-cs"/>
                        </a:rPr>
                        <a:t> )</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mn-ea"/>
                          <a:cs typeface="+mn-cs"/>
                        </a:rPr>
                        <a:t>Converts a string to lowercase.</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323054336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76391541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216252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4959223"/>
              </p:ext>
            </p:extLst>
          </p:nvPr>
        </p:nvGraphicFramePr>
        <p:xfrm>
          <a:off x="191344" y="706204"/>
          <a:ext cx="11809312" cy="4086012"/>
        </p:xfrm>
        <a:graphic>
          <a:graphicData uri="http://schemas.openxmlformats.org/drawingml/2006/table">
            <a:tbl>
              <a:tblPr firstRow="1" bandRow="1">
                <a:tableStyleId>{7E9639D4-E3E2-4D34-9284-5A2195B3D0D7}</a:tableStyleId>
              </a:tblPr>
              <a:tblGrid>
                <a:gridCol w="4680520">
                  <a:extLst>
                    <a:ext uri="{9D8B030D-6E8A-4147-A177-3AD203B41FA5}">
                      <a16:colId xmlns:a16="http://schemas.microsoft.com/office/drawing/2014/main" val="20000"/>
                    </a:ext>
                  </a:extLst>
                </a:gridCol>
                <a:gridCol w="71287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UPPER( </a:t>
                      </a:r>
                      <a:r>
                        <a:rPr kumimoji="0" lang="en-IN" sz="1800" kern="1200" dirty="0">
                          <a:solidFill>
                            <a:schemeClr val="tx2"/>
                          </a:solidFill>
                          <a:latin typeface="Liberation Mono"/>
                          <a:ea typeface="+mn-ea"/>
                          <a:cs typeface="+mn-cs"/>
                        </a:rPr>
                        <a:t>string</a:t>
                      </a:r>
                      <a:r>
                        <a:rPr kumimoji="0" lang="en-IN" sz="1800" kern="1200" dirty="0">
                          <a:solidFill>
                            <a:srgbClr val="0077AA"/>
                          </a:solidFill>
                          <a:latin typeface="Liberation Mono"/>
                          <a:ea typeface="+mn-ea"/>
                          <a:cs typeface="+mn-cs"/>
                        </a:rPr>
                        <a:t> )</a:t>
                      </a:r>
                    </a:p>
                    <a:p>
                      <a:pPr>
                        <a:spcAft>
                          <a:spcPts val="0"/>
                        </a:spcAft>
                      </a:pPr>
                      <a:endParaRPr kumimoji="0" lang="en-IN" sz="800" kern="1200" dirty="0">
                        <a:solidFill>
                          <a:srgbClr val="0077AA"/>
                        </a:solidFill>
                        <a:latin typeface="Liberation Mono"/>
                        <a:ea typeface="+mn-ea"/>
                        <a:cs typeface="+mn-cs"/>
                      </a:endParaRPr>
                    </a:p>
                    <a:p>
                      <a:pPr>
                        <a:spcAft>
                          <a:spcPts val="0"/>
                        </a:spcAft>
                      </a:pPr>
                      <a:r>
                        <a:rPr kumimoji="0" lang="en-IN" sz="1800" kern="1200" dirty="0">
                          <a:solidFill>
                            <a:srgbClr val="0077AA"/>
                          </a:solidFill>
                          <a:latin typeface="Liberation Mono"/>
                          <a:ea typeface="+mn-ea"/>
                          <a:cs typeface="+mn-cs"/>
                        </a:rPr>
                        <a:t>  UCASE( </a:t>
                      </a:r>
                      <a:r>
                        <a:rPr kumimoji="0" lang="en-IN" sz="1800" kern="1200" dirty="0">
                          <a:solidFill>
                            <a:schemeClr val="tx2"/>
                          </a:solidFill>
                          <a:latin typeface="Liberation Mono"/>
                          <a:ea typeface="+mn-ea"/>
                          <a:cs typeface="+mn-cs"/>
                        </a:rPr>
                        <a:t>string</a:t>
                      </a:r>
                      <a:r>
                        <a:rPr kumimoji="0" lang="en-IN" sz="1800" kern="1200" dirty="0">
                          <a:solidFill>
                            <a:srgbClr val="0077AA"/>
                          </a:solidFill>
                          <a:latin typeface="Liberation Mono"/>
                          <a:ea typeface="+mn-ea"/>
                          <a:cs typeface="+mn-cs"/>
                        </a:rPr>
                        <a:t> )</a:t>
                      </a:r>
                    </a:p>
                  </a:txBody>
                  <a:tcPr marL="68580" marR="68580" marT="0" marB="0" anchor="ctr"/>
                </a:tc>
                <a:tc>
                  <a:txBody>
                    <a:bodyPr/>
                    <a:lstStyle/>
                    <a:p>
                      <a:pPr algn="l">
                        <a:spcAft>
                          <a:spcPts val="0"/>
                        </a:spcAft>
                      </a:pPr>
                      <a:r>
                        <a:rPr kumimoji="0" lang="en-US" sz="1800" b="0" kern="1200" dirty="0">
                          <a:solidFill>
                            <a:schemeClr val="tx1"/>
                          </a:solidFill>
                          <a:effectLst/>
                          <a:latin typeface="Liberation Mono"/>
                          <a:ea typeface="Times New Roman" panose="02020603050405020304" pitchFamily="18" charset="0"/>
                          <a:cs typeface="+mn-cs"/>
                        </a:rPr>
                        <a:t>Converts a string to uppercase.</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  LEFT ( </a:t>
                      </a:r>
                      <a:r>
                        <a:rPr kumimoji="0" lang="en-US" sz="1800" kern="1200" dirty="0">
                          <a:solidFill>
                            <a:schemeClr val="tx2"/>
                          </a:solidFill>
                          <a:latin typeface="Liberation Mono"/>
                          <a:ea typeface="+mn-ea"/>
                          <a:cs typeface="+mn-cs"/>
                        </a:rPr>
                        <a:t>string , int </a:t>
                      </a:r>
                      <a:r>
                        <a:rPr kumimoji="0" lang="en-US"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Returns the leftmost number of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RIGHT ( </a:t>
                      </a:r>
                      <a:r>
                        <a:rPr kumimoji="0" lang="en-IN" sz="1800" kern="1200" dirty="0">
                          <a:solidFill>
                            <a:schemeClr val="tx2"/>
                          </a:solidFill>
                          <a:latin typeface="Liberation Mono"/>
                          <a:ea typeface="+mn-ea"/>
                          <a:cs typeface="+mn-cs"/>
                        </a:rPr>
                        <a:t>string , int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mn-ea"/>
                          <a:cs typeface="+mn-cs"/>
                        </a:rPr>
                        <a:t>Returns the rightmost number of characters.</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 ( </a:t>
                      </a:r>
                      <a:r>
                        <a:rPr kumimoji="0" lang="en-IN" sz="1800" kern="1200" dirty="0">
                          <a:solidFill>
                            <a:schemeClr val="tx2"/>
                          </a:solidFill>
                          <a:latin typeface="Liberation Mono"/>
                          <a:ea typeface="+mn-ea"/>
                          <a:cs typeface="+mn-cs"/>
                        </a:rPr>
                        <a:t>string , int, paddingString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mn-ea"/>
                          <a:cs typeface="+mn-cs"/>
                        </a:rPr>
                        <a:t>Left pad the string to the specified length. If the length is shorter than the string, it will be truncated at the end. If the padding string is not set, spaces will be used.</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2463863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 ( </a:t>
                      </a:r>
                      <a:r>
                        <a:rPr kumimoji="0" lang="en-IN" sz="1800" kern="1200" dirty="0">
                          <a:solidFill>
                            <a:schemeClr val="tx2"/>
                          </a:solidFill>
                          <a:latin typeface="Liberation Mono"/>
                          <a:ea typeface="+mn-ea"/>
                          <a:cs typeface="+mn-cs"/>
                        </a:rPr>
                        <a:t>string , int, paddingString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mn-ea"/>
                          <a:cs typeface="+mn-cs"/>
                        </a:rPr>
                        <a:t>Right pad the string to the specified length. If the length is shorter than the string, it will be truncated. </a:t>
                      </a:r>
                      <a:r>
                        <a:rPr kumimoji="0" lang="en-US" sz="1800" kern="1200">
                          <a:solidFill>
                            <a:schemeClr val="tx1"/>
                          </a:solidFill>
                          <a:effectLst/>
                          <a:latin typeface="Liberation Mono"/>
                          <a:ea typeface="+mn-ea"/>
                          <a:cs typeface="+mn-cs"/>
                        </a:rPr>
                        <a:t>If the padding string is not set, spaces will be used.</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6029364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323054336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44102123"/>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355338"/>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SCHEMA</a:t>
            </a:r>
          </a:p>
        </p:txBody>
      </p:sp>
      <p:sp>
        <p:nvSpPr>
          <p:cNvPr id="3" name="Rectangle 2"/>
          <p:cNvSpPr/>
          <p:nvPr/>
        </p:nvSpPr>
        <p:spPr>
          <a:xfrm>
            <a:off x="614569" y="1916832"/>
            <a:ext cx="9906000" cy="880369"/>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TABLES </a:t>
            </a:r>
            <a:r>
              <a:rPr lang="en-IN" dirty="0">
                <a:latin typeface="Liberation Mono"/>
                <a:ea typeface="Times New Roman" panose="02020603050405020304" pitchFamily="18" charset="0"/>
              </a:rPr>
              <a:t>FROM</a:t>
            </a:r>
            <a:r>
              <a:rPr lang="en-IN"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H2DB</a:t>
            </a:r>
            <a:r>
              <a:rPr lang="en-IN" dirty="0">
                <a:latin typeface="Liberation Mono"/>
                <a:ea typeface="Times New Roman" panose="02020603050405020304" pitchFamily="18" charset="0"/>
              </a:rPr>
              <a:t>;</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SCHEMAS </a:t>
            </a:r>
            <a:r>
              <a:rPr lang="en-IN" sz="2000" dirty="0">
                <a:solidFill>
                  <a:srgbClr val="A67F59"/>
                </a:solidFill>
                <a:latin typeface="Liberation Mono"/>
              </a:rPr>
              <a:t>| </a:t>
            </a:r>
            <a:r>
              <a:rPr lang="en-IN" sz="2000" dirty="0">
                <a:solidFill>
                  <a:srgbClr val="0077AA"/>
                </a:solidFill>
                <a:latin typeface="Liberation Mono"/>
              </a:rPr>
              <a:t>TABLES</a:t>
            </a:r>
            <a:r>
              <a:rPr lang="en-IN" sz="2000" dirty="0">
                <a:solidFill>
                  <a:srgbClr val="A67F59"/>
                </a:solidFill>
                <a:latin typeface="Liberation Mono"/>
              </a:rPr>
              <a:t> </a:t>
            </a:r>
            <a:r>
              <a:rPr lang="en-IN" sz="2000" dirty="0">
                <a:solidFill>
                  <a:srgbClr val="999999"/>
                </a:solidFill>
                <a:latin typeface="Liberation Mono"/>
              </a:rPr>
              <a:t>[</a:t>
            </a:r>
            <a:r>
              <a:rPr lang="en-IN" sz="2000" dirty="0">
                <a:latin typeface="Liberation Mono"/>
              </a:rPr>
              <a:t>FROM</a:t>
            </a:r>
            <a:r>
              <a:rPr lang="en-IN" sz="2000" dirty="0">
                <a:solidFill>
                  <a:srgbClr val="000000"/>
                </a:solidFill>
                <a:latin typeface="Liberation Mono"/>
              </a:rPr>
              <a:t> </a:t>
            </a:r>
            <a:r>
              <a:rPr lang="en-IN" sz="2000" dirty="0">
                <a:solidFill>
                  <a:srgbClr val="669900"/>
                </a:solidFill>
                <a:latin typeface="Liberation Mono"/>
              </a:rPr>
              <a:t>schemaName</a:t>
            </a:r>
            <a:r>
              <a:rPr lang="en-IN" sz="2000" dirty="0">
                <a:solidFill>
                  <a:srgbClr val="999999"/>
                </a:solidFill>
                <a:latin typeface="Liberation Mono"/>
              </a:rPr>
              <a:t>] </a:t>
            </a:r>
            <a:r>
              <a:rPr lang="en-IN" sz="2000" dirty="0">
                <a:solidFill>
                  <a:srgbClr val="000000"/>
                </a:solidFill>
                <a:latin typeface="Liberation Mono"/>
              </a:rPr>
              <a:t>}</a:t>
            </a:r>
            <a:endParaRPr lang="en-IN" sz="2000" dirty="0"/>
          </a:p>
        </p:txBody>
      </p:sp>
      <p:sp>
        <p:nvSpPr>
          <p:cNvPr id="7" name="Title 1">
            <a:extLst>
              <a:ext uri="{FF2B5EF4-FFF2-40B4-BE49-F238E27FC236}">
                <a16:creationId xmlns:a16="http://schemas.microsoft.com/office/drawing/2014/main" id="{B64A00B8-3F32-1186-E833-C3422211D6FB}"/>
              </a:ext>
            </a:extLst>
          </p:cNvPr>
          <p:cNvSpPr txBox="1">
            <a:spLocks/>
          </p:cNvSpPr>
          <p:nvPr/>
        </p:nvSpPr>
        <p:spPr>
          <a:xfrm>
            <a:off x="609600" y="3068960"/>
            <a:ext cx="109728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b="1" dirty="0">
                <a:latin typeface="Arial" pitchFamily="34" charset="0"/>
                <a:cs typeface="Arial" pitchFamily="34" charset="0"/>
              </a:rPr>
              <a:t>USE SCHEMA</a:t>
            </a:r>
          </a:p>
        </p:txBody>
      </p:sp>
      <p:sp>
        <p:nvSpPr>
          <p:cNvPr id="8" name="Rectangle 7">
            <a:extLst>
              <a:ext uri="{FF2B5EF4-FFF2-40B4-BE49-F238E27FC236}">
                <a16:creationId xmlns:a16="http://schemas.microsoft.com/office/drawing/2014/main" id="{EDE602EF-ED07-2024-11A5-4D45D762555E}"/>
              </a:ext>
            </a:extLst>
          </p:cNvPr>
          <p:cNvSpPr/>
          <p:nvPr/>
        </p:nvSpPr>
        <p:spPr>
          <a:xfrm>
            <a:off x="609600" y="4725144"/>
            <a:ext cx="8839200" cy="464871"/>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H2DB;</a:t>
            </a:r>
          </a:p>
        </p:txBody>
      </p:sp>
      <p:sp>
        <p:nvSpPr>
          <p:cNvPr id="9" name="Rectangle 8">
            <a:extLst>
              <a:ext uri="{FF2B5EF4-FFF2-40B4-BE49-F238E27FC236}">
                <a16:creationId xmlns:a16="http://schemas.microsoft.com/office/drawing/2014/main" id="{3E1166D5-13EA-00A3-E5C3-BA6D26005454}"/>
              </a:ext>
            </a:extLst>
          </p:cNvPr>
          <p:cNvSpPr/>
          <p:nvPr/>
        </p:nvSpPr>
        <p:spPr>
          <a:xfrm>
            <a:off x="609600" y="4217090"/>
            <a:ext cx="2162772"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schema_name</a:t>
            </a:r>
          </a:p>
        </p:txBody>
      </p:sp>
    </p:spTree>
    <p:extLst>
      <p:ext uri="{BB962C8B-B14F-4D97-AF65-F5344CB8AC3E}">
        <p14:creationId xmlns:p14="http://schemas.microsoft.com/office/powerpoint/2010/main" val="40349963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and DROP SCHEMA</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drop schema</a:t>
            </a:r>
          </a:p>
        </p:txBody>
      </p:sp>
      <p:sp>
        <p:nvSpPr>
          <p:cNvPr id="6" name="Rectangle 5"/>
          <p:cNvSpPr/>
          <p:nvPr/>
        </p:nvSpPr>
        <p:spPr>
          <a:xfrm>
            <a:off x="263352" y="2044575"/>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SCHEMA </a:t>
            </a:r>
            <a:r>
              <a:rPr lang="en-IN" dirty="0">
                <a:latin typeface="Liberation Mono"/>
              </a:rPr>
              <a:t>H2DB</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SCHEMA </a:t>
            </a:r>
            <a:r>
              <a:rPr lang="en-IN" dirty="0">
                <a:solidFill>
                  <a:schemeClr val="tx1">
                    <a:lumMod val="65000"/>
                    <a:lumOff val="35000"/>
                  </a:schemeClr>
                </a:solidFill>
                <a:latin typeface="Liberation Mono"/>
              </a:rPr>
              <a:t>IF NOT EXISTS</a:t>
            </a:r>
            <a:r>
              <a:rPr lang="en-IN" dirty="0">
                <a:solidFill>
                  <a:srgbClr val="A67F59"/>
                </a:solidFill>
                <a:latin typeface="Liberation Mono"/>
              </a:rPr>
              <a:t> </a:t>
            </a:r>
            <a:r>
              <a:rPr lang="en-IN" dirty="0">
                <a:latin typeface="Liberation Mono"/>
              </a:rPr>
              <a:t>H2DB</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369332"/>
          </a:xfrm>
          <a:prstGeom prst="rect">
            <a:avLst/>
          </a:prstGeom>
          <a:solidFill>
            <a:srgbClr val="EAE2DA"/>
          </a:solidFill>
        </p:spPr>
        <p:txBody>
          <a:bodyPr wrap="square">
            <a:spAutoFit/>
          </a:bodyPr>
          <a:lstStyle/>
          <a:p>
            <a:r>
              <a:rPr lang="en-IN" dirty="0">
                <a:latin typeface="Arial" panose="020B0604020202020204" pitchFamily="34" charset="0"/>
                <a:cs typeface="Arial" panose="020B0604020202020204" pitchFamily="34" charset="0"/>
              </a:rPr>
              <a:t>CREATE SCHEMA creates a new schema with the given name.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12776"/>
            <a:ext cx="8773885"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SCHEMA </a:t>
            </a:r>
            <a:r>
              <a:rPr lang="en-IN" sz="2000" dirty="0">
                <a:latin typeface="Liberation Mono"/>
              </a:rPr>
              <a:t>[</a:t>
            </a:r>
            <a:r>
              <a:rPr lang="en-IN" sz="2000" dirty="0">
                <a:solidFill>
                  <a:schemeClr val="tx1">
                    <a:lumMod val="65000"/>
                    <a:lumOff val="35000"/>
                  </a:schemeClr>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solidFill>
                  <a:srgbClr val="669900"/>
                </a:solidFill>
                <a:latin typeface="Liberation Mono"/>
              </a:rPr>
              <a:t>schema_name </a:t>
            </a:r>
            <a:r>
              <a:rPr lang="en-IN" sz="2000" dirty="0">
                <a:solidFill>
                  <a:srgbClr val="0077AA"/>
                </a:solidFill>
                <a:latin typeface="Liberation Mono"/>
              </a:rPr>
              <a:t>AUTHORIZATION </a:t>
            </a:r>
            <a:r>
              <a:rPr lang="en-IN" sz="2000" dirty="0">
                <a:latin typeface="Liberation Mono"/>
              </a:rPr>
              <a:t>ownerName</a:t>
            </a:r>
          </a:p>
        </p:txBody>
      </p:sp>
      <p:sp>
        <p:nvSpPr>
          <p:cNvPr id="2" name="Rectangle 1">
            <a:extLst>
              <a:ext uri="{FF2B5EF4-FFF2-40B4-BE49-F238E27FC236}">
                <a16:creationId xmlns:a16="http://schemas.microsoft.com/office/drawing/2014/main" id="{C84B1048-8328-D253-1A36-1E7347CBADB4}"/>
              </a:ext>
            </a:extLst>
          </p:cNvPr>
          <p:cNvSpPr/>
          <p:nvPr/>
        </p:nvSpPr>
        <p:spPr>
          <a:xfrm>
            <a:off x="263352" y="544522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DROP SCHEMA </a:t>
            </a:r>
            <a:r>
              <a:rPr lang="en-IN" dirty="0">
                <a:latin typeface="Liberation Mono"/>
              </a:rPr>
              <a:t>H2DB </a:t>
            </a:r>
            <a:r>
              <a:rPr lang="en-IN" dirty="0">
                <a:solidFill>
                  <a:srgbClr val="FD8603"/>
                </a:solidFill>
                <a:latin typeface="Liberation Mono"/>
              </a:rPr>
              <a:t>CASCADE</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DROP SCHEMA </a:t>
            </a:r>
            <a:r>
              <a:rPr lang="en-IN" dirty="0">
                <a:solidFill>
                  <a:schemeClr val="tx1">
                    <a:lumMod val="65000"/>
                    <a:lumOff val="35000"/>
                  </a:schemeClr>
                </a:solidFill>
                <a:latin typeface="Liberation Mono"/>
              </a:rPr>
              <a:t>IF NOT EXISTS</a:t>
            </a:r>
            <a:r>
              <a:rPr lang="en-IN" dirty="0">
                <a:solidFill>
                  <a:srgbClr val="A67F59"/>
                </a:solidFill>
                <a:latin typeface="Liberation Mono"/>
              </a:rPr>
              <a:t> </a:t>
            </a:r>
            <a:r>
              <a:rPr lang="en-IN" dirty="0">
                <a:latin typeface="Liberation Mono"/>
              </a:rPr>
              <a:t>H2DB </a:t>
            </a:r>
            <a:r>
              <a:rPr lang="en-IN" dirty="0">
                <a:solidFill>
                  <a:srgbClr val="FD8603"/>
                </a:solidFill>
                <a:latin typeface="Liberation Mono"/>
              </a:rPr>
              <a:t>CASCADE</a:t>
            </a:r>
            <a:r>
              <a:rPr lang="en-IN" dirty="0">
                <a:latin typeface="Liberation Mono"/>
                <a:ea typeface="Arial Unicode MS"/>
                <a:cs typeface="Arial" panose="020B0604020202020204" pitchFamily="34" charset="0"/>
              </a:rPr>
              <a:t>;</a:t>
            </a:r>
          </a:p>
        </p:txBody>
      </p:sp>
      <p:sp>
        <p:nvSpPr>
          <p:cNvPr id="3" name="Rectangle 2">
            <a:extLst>
              <a:ext uri="{FF2B5EF4-FFF2-40B4-BE49-F238E27FC236}">
                <a16:creationId xmlns:a16="http://schemas.microsoft.com/office/drawing/2014/main" id="{AB71C056-7C4D-252B-5717-C6399A62D5F7}"/>
              </a:ext>
            </a:extLst>
          </p:cNvPr>
          <p:cNvSpPr/>
          <p:nvPr/>
        </p:nvSpPr>
        <p:spPr>
          <a:xfrm>
            <a:off x="263352" y="3356992"/>
            <a:ext cx="11593288" cy="369332"/>
          </a:xfrm>
          <a:prstGeom prst="rect">
            <a:avLst/>
          </a:prstGeom>
          <a:solidFill>
            <a:srgbClr val="EAE2DA"/>
          </a:solidFill>
        </p:spPr>
        <p:txBody>
          <a:bodyPr wrap="square">
            <a:spAutoFit/>
          </a:bodyPr>
          <a:lstStyle/>
          <a:p>
            <a:r>
              <a:rPr lang="en-IN" dirty="0">
                <a:latin typeface="Arial" panose="020B0604020202020204" pitchFamily="34" charset="0"/>
                <a:cs typeface="Arial" panose="020B0604020202020204" pitchFamily="34" charset="0"/>
              </a:rPr>
              <a:t>DROP SCHEMA will drop the existing schema.</a:t>
            </a:r>
          </a:p>
        </p:txBody>
      </p:sp>
      <p:sp>
        <p:nvSpPr>
          <p:cNvPr id="5" name="Rectangle 4">
            <a:extLst>
              <a:ext uri="{FF2B5EF4-FFF2-40B4-BE49-F238E27FC236}">
                <a16:creationId xmlns:a16="http://schemas.microsoft.com/office/drawing/2014/main" id="{E47C98AE-ED7B-7496-78AD-F04026512752}"/>
              </a:ext>
            </a:extLst>
          </p:cNvPr>
          <p:cNvSpPr/>
          <p:nvPr/>
        </p:nvSpPr>
        <p:spPr>
          <a:xfrm>
            <a:off x="263352" y="4797152"/>
            <a:ext cx="8773885"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SCHEMA </a:t>
            </a:r>
            <a:r>
              <a:rPr lang="en-IN" sz="2000" dirty="0">
                <a:latin typeface="Liberation Mono"/>
              </a:rPr>
              <a:t>[</a:t>
            </a:r>
            <a:r>
              <a:rPr lang="en-IN" sz="2000" dirty="0">
                <a:solidFill>
                  <a:schemeClr val="tx1">
                    <a:lumMod val="65000"/>
                    <a:lumOff val="35000"/>
                  </a:schemeClr>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solidFill>
                  <a:srgbClr val="669900"/>
                </a:solidFill>
                <a:latin typeface="Liberation Mono"/>
              </a:rPr>
              <a:t>schema_name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RESTRICT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CASCADE</a:t>
            </a:r>
            <a:r>
              <a:rPr lang="en-IN" sz="2000" dirty="0">
                <a:solidFill>
                  <a:srgbClr val="0077AA"/>
                </a:solidFill>
                <a:latin typeface="Liberation Mono"/>
              </a:rPr>
              <a:t> </a:t>
            </a:r>
            <a:r>
              <a:rPr lang="en-IN" sz="2000" dirty="0">
                <a:latin typeface="Liberation Mono"/>
              </a:rPr>
              <a:t>]</a:t>
            </a:r>
          </a:p>
        </p:txBody>
      </p:sp>
      <p:sp>
        <p:nvSpPr>
          <p:cNvPr id="13" name="TextBox 12">
            <a:extLst>
              <a:ext uri="{FF2B5EF4-FFF2-40B4-BE49-F238E27FC236}">
                <a16:creationId xmlns:a16="http://schemas.microsoft.com/office/drawing/2014/main" id="{FE0D621C-B7EA-005E-2D73-82FBDAEDE0E2}"/>
              </a:ext>
            </a:extLst>
          </p:cNvPr>
          <p:cNvSpPr txBox="1"/>
          <p:nvPr/>
        </p:nvSpPr>
        <p:spPr>
          <a:xfrm>
            <a:off x="263352" y="3933056"/>
            <a:ext cx="1159328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The command will fail if objects in this schema exist and the RESTRICT clause is used (the default). All objects in this schema are dropped as well if the CASCADE clause is used.</a:t>
            </a:r>
          </a:p>
        </p:txBody>
      </p:sp>
    </p:spTree>
    <p:extLst>
      <p:ext uri="{BB962C8B-B14F-4D97-AF65-F5344CB8AC3E}">
        <p14:creationId xmlns:p14="http://schemas.microsoft.com/office/powerpoint/2010/main" val="25050488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t>
            </a:r>
            <a:r>
              <a:rPr lang="en-US" dirty="0" err="1">
                <a:latin typeface="Liberation Mono"/>
              </a:rPr>
              <a:t>firstName</a:t>
            </a:r>
            <a:r>
              <a:rPr lang="en-US" dirty="0">
                <a:latin typeface="Liberation Mono"/>
              </a:rPr>
              <a:t>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203915759"/>
              </p:ext>
            </p:extLst>
          </p:nvPr>
        </p:nvGraphicFramePr>
        <p:xfrm>
          <a:off x="191344" y="2545432"/>
          <a:ext cx="11737305" cy="1102360"/>
        </p:xfrm>
        <a:graphic>
          <a:graphicData uri="http://schemas.openxmlformats.org/drawingml/2006/table">
            <a:tbl>
              <a:tblPr firstRow="1" bandRow="1">
                <a:tableStyleId>{2D5ABB26-0587-4C30-8999-92F81FD0307C}</a:tableStyleId>
              </a:tblPr>
              <a:tblGrid>
                <a:gridCol w="3739790">
                  <a:extLst>
                    <a:ext uri="{9D8B030D-6E8A-4147-A177-3AD203B41FA5}">
                      <a16:colId xmlns:a16="http://schemas.microsoft.com/office/drawing/2014/main" val="20000"/>
                    </a:ext>
                  </a:extLst>
                </a:gridCol>
                <a:gridCol w="560906">
                  <a:extLst>
                    <a:ext uri="{9D8B030D-6E8A-4147-A177-3AD203B41FA5}">
                      <a16:colId xmlns:a16="http://schemas.microsoft.com/office/drawing/2014/main" val="20001"/>
                    </a:ext>
                  </a:extLst>
                </a:gridCol>
                <a:gridCol w="560906">
                  <a:extLst>
                    <a:ext uri="{9D8B030D-6E8A-4147-A177-3AD203B41FA5}">
                      <a16:colId xmlns:a16="http://schemas.microsoft.com/office/drawing/2014/main" val="20002"/>
                    </a:ext>
                  </a:extLst>
                </a:gridCol>
                <a:gridCol w="560906">
                  <a:extLst>
                    <a:ext uri="{9D8B030D-6E8A-4147-A177-3AD203B41FA5}">
                      <a16:colId xmlns:a16="http://schemas.microsoft.com/office/drawing/2014/main" val="20003"/>
                    </a:ext>
                  </a:extLst>
                </a:gridCol>
                <a:gridCol w="560906">
                  <a:extLst>
                    <a:ext uri="{9D8B030D-6E8A-4147-A177-3AD203B41FA5}">
                      <a16:colId xmlns:a16="http://schemas.microsoft.com/office/drawing/2014/main" val="20004"/>
                    </a:ext>
                  </a:extLst>
                </a:gridCol>
                <a:gridCol w="560906">
                  <a:extLst>
                    <a:ext uri="{9D8B030D-6E8A-4147-A177-3AD203B41FA5}">
                      <a16:colId xmlns:a16="http://schemas.microsoft.com/office/drawing/2014/main" val="20005"/>
                    </a:ext>
                  </a:extLst>
                </a:gridCol>
                <a:gridCol w="560906">
                  <a:extLst>
                    <a:ext uri="{9D8B030D-6E8A-4147-A177-3AD203B41FA5}">
                      <a16:colId xmlns:a16="http://schemas.microsoft.com/office/drawing/2014/main" val="20006"/>
                    </a:ext>
                  </a:extLst>
                </a:gridCol>
                <a:gridCol w="560906">
                  <a:extLst>
                    <a:ext uri="{9D8B030D-6E8A-4147-A177-3AD203B41FA5}">
                      <a16:colId xmlns:a16="http://schemas.microsoft.com/office/drawing/2014/main" val="20007"/>
                    </a:ext>
                  </a:extLst>
                </a:gridCol>
                <a:gridCol w="560906">
                  <a:extLst>
                    <a:ext uri="{9D8B030D-6E8A-4147-A177-3AD203B41FA5}">
                      <a16:colId xmlns:a16="http://schemas.microsoft.com/office/drawing/2014/main" val="20008"/>
                    </a:ext>
                  </a:extLst>
                </a:gridCol>
                <a:gridCol w="560906">
                  <a:extLst>
                    <a:ext uri="{9D8B030D-6E8A-4147-A177-3AD203B41FA5}">
                      <a16:colId xmlns:a16="http://schemas.microsoft.com/office/drawing/2014/main" val="20009"/>
                    </a:ext>
                  </a:extLst>
                </a:gridCol>
                <a:gridCol w="560906">
                  <a:extLst>
                    <a:ext uri="{9D8B030D-6E8A-4147-A177-3AD203B41FA5}">
                      <a16:colId xmlns:a16="http://schemas.microsoft.com/office/drawing/2014/main" val="20010"/>
                    </a:ext>
                  </a:extLst>
                </a:gridCol>
                <a:gridCol w="2388455">
                  <a:extLst>
                    <a:ext uri="{9D8B030D-6E8A-4147-A177-3AD203B41FA5}">
                      <a16:colId xmlns:a16="http://schemas.microsoft.com/office/drawing/2014/main" val="20011"/>
                    </a:ext>
                  </a:extLst>
                </a:gridCol>
              </a:tblGrid>
              <a:tr h="370840">
                <a:tc>
                  <a:txBody>
                    <a:bodyPr/>
                    <a:lstStyle/>
                    <a:p>
                      <a:r>
                        <a:rPr lang="en-IN" dirty="0">
                          <a:latin typeface="Arial" panose="020B0604020202020204" pitchFamily="34" charset="0"/>
                          <a:cs typeface="Arial" panose="020B0604020202020204" pitchFamily="34" charset="0"/>
                        </a:rPr>
                        <a:t>ENAME</a:t>
                      </a:r>
                      <a:r>
                        <a:rPr lang="en-IN" baseline="0" dirty="0">
                          <a:latin typeface="Arial" panose="020B0604020202020204" pitchFamily="34" charset="0"/>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CHARACTER</a:t>
                      </a:r>
                      <a:r>
                        <a:rPr lang="en-IN" dirty="0">
                          <a:latin typeface="Arial" panose="020B0604020202020204" pitchFamily="34" charset="0"/>
                          <a:cs typeface="Arial" panose="020B0604020202020204" pitchFamily="34" charset="0"/>
                        </a:rPr>
                        <a:t>(10)</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Arial" panose="020B0604020202020204" pitchFamily="34" charset="0"/>
                          <a:cs typeface="Arial" panose="020B0604020202020204" pitchFamily="34" charset="0"/>
                        </a:rPr>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LENGTH</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latin typeface="Arial" panose="020B0604020202020204" pitchFamily="34" charset="0"/>
                          <a:cs typeface="Arial" panose="020B0604020202020204" pitchFamily="34" charset="0"/>
                        </a:rPr>
                        <a:t>ENAME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VARCHAR</a:t>
                      </a:r>
                      <a:r>
                        <a:rPr lang="en-IN" dirty="0">
                          <a:latin typeface="Arial" panose="020B0604020202020204" pitchFamily="34" charset="0"/>
                          <a:cs typeface="Arial" panose="020B0604020202020204" pitchFamily="34" charset="0"/>
                        </a:rPr>
                        <a:t>(10)</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Arial" panose="020B0604020202020204" pitchFamily="34" charset="0"/>
                          <a:cs typeface="Arial" panose="020B0604020202020204" pitchFamily="34" charset="0"/>
                        </a:rPr>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r>
                        <a:rPr lang="en-IN" dirty="0">
                          <a:latin typeface="Arial" panose="020B0604020202020204" pitchFamily="34" charset="0"/>
                          <a:cs typeface="Arial" panose="020B0604020202020204" pitchFamily="34" charset="0"/>
                        </a:rPr>
                        <a:t>ENAME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VARCHAR</a:t>
                      </a:r>
                      <a:r>
                        <a:rPr lang="en-IN" dirty="0">
                          <a:latin typeface="Arial" panose="020B0604020202020204" pitchFamily="34" charset="0"/>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VARYING</a:t>
                      </a:r>
                      <a:r>
                        <a:rPr lang="en-IN" dirty="0">
                          <a:latin typeface="Arial" panose="020B0604020202020204" pitchFamily="34" charset="0"/>
                          <a:cs typeface="Arial" panose="020B0604020202020204" pitchFamily="34" charset="0"/>
                        </a:rPr>
                        <a:t>(10)</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Arial" panose="020B0604020202020204" pitchFamily="34" charset="0"/>
                          <a:cs typeface="Arial" panose="020B0604020202020204" pitchFamily="34" charset="0"/>
                        </a:rPr>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0248516"/>
                  </a:ext>
                </a:extLst>
              </a:tr>
            </a:tbl>
          </a:graphicData>
        </a:graphic>
      </p:graphicFrame>
      <p:sp>
        <p:nvSpPr>
          <p:cNvPr id="4" name="Rectangle 3"/>
          <p:cNvSpPr/>
          <p:nvPr/>
        </p:nvSpPr>
        <p:spPr>
          <a:xfrm>
            <a:off x="131679" y="167382"/>
            <a:ext cx="8700625"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character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 varchar varying (varchar)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spTree>
    <p:extLst>
      <p:ext uri="{BB962C8B-B14F-4D97-AF65-F5344CB8AC3E}">
        <p14:creationId xmlns:p14="http://schemas.microsoft.com/office/powerpoint/2010/main" val="7805892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866513702"/>
              </p:ext>
            </p:extLst>
          </p:nvPr>
        </p:nvGraphicFramePr>
        <p:xfrm>
          <a:off x="119336" y="620688"/>
          <a:ext cx="11953328" cy="3840480"/>
        </p:xfrm>
        <a:graphic>
          <a:graphicData uri="http://schemas.openxmlformats.org/drawingml/2006/table">
            <a:tbl>
              <a:tblPr firstRow="1" bandRow="1">
                <a:tableStyleId>{5940675A-B579-460E-94D1-54222C63F5DA}</a:tableStyleId>
              </a:tblPr>
              <a:tblGrid>
                <a:gridCol w="4205800">
                  <a:extLst>
                    <a:ext uri="{9D8B030D-6E8A-4147-A177-3AD203B41FA5}">
                      <a16:colId xmlns:a16="http://schemas.microsoft.com/office/drawing/2014/main" val="20000"/>
                    </a:ext>
                  </a:extLst>
                </a:gridCol>
                <a:gridCol w="2058896">
                  <a:extLst>
                    <a:ext uri="{9D8B030D-6E8A-4147-A177-3AD203B41FA5}">
                      <a16:colId xmlns:a16="http://schemas.microsoft.com/office/drawing/2014/main" val="20001"/>
                    </a:ext>
                  </a:extLst>
                </a:gridCol>
                <a:gridCol w="5688632">
                  <a:extLst>
                    <a:ext uri="{9D8B030D-6E8A-4147-A177-3AD203B41FA5}">
                      <a16:colId xmlns:a16="http://schemas.microsoft.com/office/drawing/2014/main" val="20002"/>
                    </a:ext>
                  </a:extLst>
                </a:gridCol>
              </a:tblGrid>
              <a:tr h="281384">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basicDataTypes</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Size</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Description</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CHARACTER</a:t>
                      </a:r>
                      <a:r>
                        <a:rPr lang="en-IN" sz="1800" dirty="0">
                          <a:latin typeface="Arial" panose="020B0604020202020204" pitchFamily="34" charset="0"/>
                          <a:cs typeface="Arial" panose="020B0604020202020204" pitchFamily="34" charset="0"/>
                        </a:rPr>
                        <a:t> [ (</a:t>
                      </a:r>
                      <a:r>
                        <a:rPr lang="en-IN" sz="1800" i="1" dirty="0">
                          <a:latin typeface="Arial" panose="020B0604020202020204" pitchFamily="34" charset="0"/>
                          <a:cs typeface="Arial" panose="020B0604020202020204" pitchFamily="34" charset="0"/>
                        </a:rPr>
                        <a:t>lengthint</a:t>
                      </a:r>
                      <a:r>
                        <a:rPr lang="en-IN" sz="1800" dirty="0">
                          <a:latin typeface="Arial" panose="020B0604020202020204" pitchFamily="34" charset="0"/>
                          <a:cs typeface="Arial" panose="020B0604020202020204" pitchFamily="34" charset="0"/>
                        </a:rPr>
                        <a:t>) ]</a:t>
                      </a:r>
                    </a:p>
                  </a:txBody>
                  <a:tcPr marL="91428" marR="91428" anchor="ctr"/>
                </a:tc>
                <a:tc>
                  <a:txBody>
                    <a:bodyPr/>
                    <a:lstStyle/>
                    <a:p>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US" sz="1800" b="0" kern="1200" dirty="0">
                          <a:solidFill>
                            <a:schemeClr val="tx1"/>
                          </a:solidFill>
                          <a:effectLst/>
                          <a:latin typeface="Arial" panose="020B0604020202020204" pitchFamily="34" charset="0"/>
                          <a:cs typeface="Arial" panose="020B0604020202020204" pitchFamily="34" charset="0"/>
                        </a:rPr>
                        <a:t>A Unicode String of fixed length. </a:t>
                      </a:r>
                      <a:r>
                        <a:rPr kumimoji="0" lang="en-US" sz="1800" b="0" i="0" kern="1200" dirty="0">
                          <a:solidFill>
                            <a:schemeClr val="tx1"/>
                          </a:solidFill>
                          <a:effectLst/>
                          <a:latin typeface="Arial" panose="020B0604020202020204" pitchFamily="34" charset="0"/>
                          <a:ea typeface="+mn-ea"/>
                          <a:cs typeface="Arial" panose="020B0604020202020204" pitchFamily="34" charset="0"/>
                        </a:rPr>
                        <a:t>If length is not specified, 1 character is used by default.</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CHARACTER</a:t>
                      </a:r>
                      <a:r>
                        <a:rPr kumimoji="0" lang="en-IN" sz="1800" b="0" i="0" kern="1200" dirty="0">
                          <a:solidFill>
                            <a:schemeClr val="tx1"/>
                          </a:solidFill>
                          <a:effectLst/>
                          <a:latin typeface="Arial" panose="020B0604020202020204" pitchFamily="34" charset="0"/>
                          <a:ea typeface="+mn-ea"/>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VARYING</a:t>
                      </a:r>
                      <a:r>
                        <a:rPr lang="en-IN" sz="1800" dirty="0">
                          <a:latin typeface="Arial" panose="020B0604020202020204" pitchFamily="34" charset="0"/>
                          <a:cs typeface="Arial" panose="020B0604020202020204" pitchFamily="34" charset="0"/>
                        </a:rPr>
                        <a:t>(</a:t>
                      </a:r>
                      <a:r>
                        <a:rPr lang="en-IN" sz="1800" i="1" dirty="0">
                          <a:latin typeface="Arial" panose="020B0604020202020204" pitchFamily="34" charset="0"/>
                          <a:cs typeface="Arial" panose="020B0604020202020204" pitchFamily="34" charset="0"/>
                        </a:rPr>
                        <a:t>lengthint</a:t>
                      </a:r>
                      <a:r>
                        <a:rPr lang="en-IN" sz="1800" dirty="0">
                          <a:latin typeface="Arial" panose="020B0604020202020204" pitchFamily="34" charset="0"/>
                          <a:cs typeface="Arial" panose="020B0604020202020204" pitchFamily="34" charset="0"/>
                        </a:rPr>
                        <a:t>)</a:t>
                      </a: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US" sz="1800" dirty="0">
                          <a:latin typeface="Arial" panose="020B0604020202020204" pitchFamily="34" charset="0"/>
                          <a:cs typeface="Arial" panose="020B0604020202020204" pitchFamily="34" charset="0"/>
                        </a:rPr>
                        <a:t>The length is a size constraint; only the actual data is persisted.</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VARCHAR_IGNORECASE</a:t>
                      </a:r>
                      <a:r>
                        <a:rPr lang="en-IN" sz="1800" dirty="0">
                          <a:latin typeface="Arial" panose="020B0604020202020204" pitchFamily="34" charset="0"/>
                          <a:cs typeface="Arial" panose="020B0604020202020204" pitchFamily="34" charset="0"/>
                        </a:rPr>
                        <a:t>(</a:t>
                      </a:r>
                      <a:r>
                        <a:rPr lang="en-IN" sz="1800" i="1" dirty="0">
                          <a:latin typeface="Arial" panose="020B0604020202020204" pitchFamily="34" charset="0"/>
                          <a:cs typeface="Arial" panose="020B0604020202020204" pitchFamily="34" charset="0"/>
                        </a:rPr>
                        <a:t>lengthint</a:t>
                      </a:r>
                      <a:r>
                        <a:rPr lang="en-IN" sz="1800" dirty="0">
                          <a:latin typeface="Arial" panose="020B0604020202020204" pitchFamily="34" charset="0"/>
                          <a:cs typeface="Arial" panose="020B0604020202020204" pitchFamily="34" charset="0"/>
                        </a:rPr>
                        <a:t>)</a:t>
                      </a: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US" sz="1800" dirty="0">
                          <a:latin typeface="Arial" panose="020B0604020202020204" pitchFamily="34" charset="0"/>
                          <a:cs typeface="Arial" panose="020B0604020202020204" pitchFamily="34" charset="0"/>
                        </a:rPr>
                        <a:t>The length is a size constraint; only the actual data is persisted.</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BINARY</a:t>
                      </a:r>
                      <a:r>
                        <a:rPr lang="en-IN" sz="1800" dirty="0">
                          <a:latin typeface="Arial" panose="020B0604020202020204" pitchFamily="34" charset="0"/>
                          <a:cs typeface="Arial" panose="020B0604020202020204" pitchFamily="34" charset="0"/>
                        </a:rPr>
                        <a:t>(</a:t>
                      </a:r>
                      <a:r>
                        <a:rPr lang="en-IN" sz="1800" i="1" dirty="0">
                          <a:latin typeface="Arial" panose="020B0604020202020204" pitchFamily="34" charset="0"/>
                          <a:cs typeface="Arial" panose="020B0604020202020204" pitchFamily="34" charset="0"/>
                        </a:rPr>
                        <a:t>lengthint</a:t>
                      </a:r>
                      <a:r>
                        <a:rPr lang="en-IN" sz="1800" dirty="0">
                          <a:latin typeface="Arial" panose="020B0604020202020204" pitchFamily="34" charset="0"/>
                          <a:cs typeface="Arial" panose="020B0604020202020204" pitchFamily="34" charset="0"/>
                        </a:rPr>
                        <a:t>)</a:t>
                      </a: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Represents a binary string (byte array) of fixed predefined length. If length is not specified, 1 byte is used by default.</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BINARY</a:t>
                      </a:r>
                      <a:r>
                        <a:rPr lang="en-IN" sz="1800" dirty="0">
                          <a:latin typeface="Arial" panose="020B0604020202020204" pitchFamily="34" charset="0"/>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VARYING</a:t>
                      </a:r>
                      <a:r>
                        <a:rPr lang="en-IN" sz="1800" dirty="0">
                          <a:latin typeface="Arial" panose="020B0604020202020204" pitchFamily="34" charset="0"/>
                          <a:cs typeface="Arial" panose="020B0604020202020204" pitchFamily="34" charset="0"/>
                        </a:rPr>
                        <a:t>(</a:t>
                      </a:r>
                      <a:r>
                        <a:rPr lang="en-IN" sz="1800" i="1" dirty="0">
                          <a:latin typeface="Arial" panose="020B0604020202020204" pitchFamily="34" charset="0"/>
                          <a:cs typeface="Arial" panose="020B0604020202020204" pitchFamily="34" charset="0"/>
                        </a:rPr>
                        <a:t>lengthint</a:t>
                      </a:r>
                      <a:r>
                        <a:rPr lang="en-IN" sz="1800" dirty="0">
                          <a:latin typeface="Arial" panose="020B0604020202020204" pitchFamily="34" charset="0"/>
                          <a:cs typeface="Arial" panose="020B0604020202020204" pitchFamily="34" charset="0"/>
                        </a:rPr>
                        <a:t>)</a:t>
                      </a: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US" sz="1800" dirty="0">
                          <a:latin typeface="Arial" panose="020B0604020202020204" pitchFamily="34" charset="0"/>
                          <a:cs typeface="Arial" panose="020B0604020202020204" pitchFamily="34" charset="0"/>
                        </a:rPr>
                        <a:t>Represents a byte array. The length is a size constraint; only the actual data is persisted.</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2147424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49641</TotalTime>
  <Words>56280</Words>
  <Application>Microsoft Office PowerPoint</Application>
  <PresentationFormat>Widescreen</PresentationFormat>
  <Paragraphs>6857</Paragraphs>
  <Slides>530</Slides>
  <Notes>35</Notes>
  <HiddenSlides>0</HiddenSlides>
  <MMClips>0</MMClips>
  <ScaleCrop>false</ScaleCrop>
  <HeadingPairs>
    <vt:vector size="6" baseType="variant">
      <vt:variant>
        <vt:lpstr>Fonts Used</vt:lpstr>
      </vt:variant>
      <vt:variant>
        <vt:i4>31</vt:i4>
      </vt:variant>
      <vt:variant>
        <vt:lpstr>Theme</vt:lpstr>
      </vt:variant>
      <vt:variant>
        <vt:i4>1</vt:i4>
      </vt:variant>
      <vt:variant>
        <vt:lpstr>Slide Titles</vt:lpstr>
      </vt:variant>
      <vt:variant>
        <vt:i4>530</vt:i4>
      </vt:variant>
    </vt:vector>
  </HeadingPairs>
  <TitlesOfParts>
    <vt:vector size="562" baseType="lpstr">
      <vt:lpstr>SimSun</vt:lpstr>
      <vt:lpstr>Arial</vt:lpstr>
      <vt:lpstr>Arial</vt:lpstr>
      <vt:lpstr>Bookman Old Style</vt:lpstr>
      <vt:lpstr>Calibri</vt:lpstr>
      <vt:lpstr>Cambria</vt:lpstr>
      <vt:lpstr>Consolas</vt:lpstr>
      <vt:lpstr>Courier New</vt:lpstr>
      <vt:lpstr>erdana</vt:lpstr>
      <vt:lpstr>Gill Sans MT</vt:lpstr>
      <vt:lpstr>Gill Sans MT (Body)</vt:lpstr>
      <vt:lpstr>Helvetica</vt:lpstr>
      <vt:lpstr>Helvetica Neue</vt:lpstr>
      <vt:lpstr>inherit</vt:lpstr>
      <vt:lpstr>Inter-Regular</vt:lpstr>
      <vt:lpstr>Inter-Regular</vt:lpstr>
      <vt:lpstr>Liberation Mono</vt:lpstr>
      <vt:lpstr>NexusSans</vt:lpstr>
      <vt:lpstr>Open Sans</vt:lpstr>
      <vt:lpstr>Palatino Linotype</vt:lpstr>
      <vt:lpstr>Roboto</vt:lpstr>
      <vt:lpstr>Segoe Print</vt:lpstr>
      <vt:lpstr>Segoe UI</vt:lpstr>
      <vt:lpstr>Segoe UI Light</vt:lpstr>
      <vt:lpstr>Segoe UI Semilight</vt:lpstr>
      <vt:lpstr>Source Code Pro</vt:lpstr>
      <vt:lpstr>Symbol</vt:lpstr>
      <vt:lpstr>Verdana</vt:lpstr>
      <vt:lpstr>Wingdings</vt:lpstr>
      <vt:lpstr>Wingdings 3</vt:lpstr>
      <vt:lpstr>Work Sans</vt:lpstr>
      <vt:lpstr>Origin</vt:lpstr>
      <vt:lpstr>Database Technologies – H2 Database</vt:lpstr>
      <vt:lpstr>PowerPoint Presentation</vt:lpstr>
      <vt:lpstr>PowerPoint Presentation</vt:lpstr>
      <vt:lpstr>PowerPoint Presentation</vt:lpstr>
      <vt:lpstr>SHOW SCHEMA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11130</cp:revision>
  <dcterms:created xsi:type="dcterms:W3CDTF">2015-10-09T06:09:34Z</dcterms:created>
  <dcterms:modified xsi:type="dcterms:W3CDTF">2023-05-09T08:10:53Z</dcterms:modified>
</cp:coreProperties>
</file>